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tif" ContentType="image/ti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34"/>
  </p:notesMasterIdLst>
  <p:handoutMasterIdLst>
    <p:handoutMasterId r:id="rId35"/>
  </p:handoutMasterIdLst>
  <p:sldIdLst>
    <p:sldId id="256" r:id="rId5"/>
    <p:sldId id="258" r:id="rId6"/>
    <p:sldId id="259" r:id="rId7"/>
    <p:sldId id="260" r:id="rId8"/>
    <p:sldId id="261" r:id="rId9"/>
    <p:sldId id="320" r:id="rId10"/>
    <p:sldId id="319" r:id="rId11"/>
    <p:sldId id="329" r:id="rId12"/>
    <p:sldId id="330" r:id="rId13"/>
    <p:sldId id="326" r:id="rId14"/>
    <p:sldId id="265" r:id="rId15"/>
    <p:sldId id="266" r:id="rId16"/>
    <p:sldId id="286" r:id="rId17"/>
    <p:sldId id="296" r:id="rId18"/>
    <p:sldId id="304" r:id="rId19"/>
    <p:sldId id="310" r:id="rId20"/>
    <p:sldId id="305" r:id="rId21"/>
    <p:sldId id="331" r:id="rId22"/>
    <p:sldId id="293" r:id="rId23"/>
    <p:sldId id="332" r:id="rId24"/>
    <p:sldId id="298" r:id="rId25"/>
    <p:sldId id="316" r:id="rId26"/>
    <p:sldId id="318" r:id="rId27"/>
    <p:sldId id="324" r:id="rId28"/>
    <p:sldId id="327" r:id="rId29"/>
    <p:sldId id="323" r:id="rId30"/>
    <p:sldId id="322" r:id="rId31"/>
    <p:sldId id="257" r:id="rId32"/>
    <p:sldId id="321" r:id="rId33"/>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8861"/>
    <a:srgbClr val="9A9B9D"/>
    <a:srgbClr val="AEB0AF"/>
    <a:srgbClr val="CEC7C1"/>
    <a:srgbClr val="8C8D90"/>
    <a:srgbClr val="D25350"/>
    <a:srgbClr val="808184"/>
    <a:srgbClr val="75767A"/>
    <a:srgbClr val="4E4F54"/>
    <a:srgbClr val="84888B"/>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76" autoAdjust="0"/>
    <p:restoredTop sz="89466" autoAdjust="0"/>
  </p:normalViewPr>
  <p:slideViewPr>
    <p:cSldViewPr snapToGrid="0" showGuides="1">
      <p:cViewPr varScale="1">
        <p:scale>
          <a:sx n="106" d="100"/>
          <a:sy n="106" d="100"/>
        </p:scale>
        <p:origin x="432" y="168"/>
      </p:cViewPr>
      <p:guideLst/>
    </p:cSldViewPr>
  </p:slideViewPr>
  <p:notesTextViewPr>
    <p:cViewPr>
      <p:scale>
        <a:sx n="3" d="2"/>
        <a:sy n="3" d="2"/>
      </p:scale>
      <p:origin x="0" y="0"/>
    </p:cViewPr>
  </p:notesTextViewPr>
  <p:sorterViewPr>
    <p:cViewPr>
      <p:scale>
        <a:sx n="80" d="100"/>
        <a:sy n="80" d="100"/>
      </p:scale>
      <p:origin x="0" y="0"/>
    </p:cViewPr>
  </p:sorterViewPr>
  <p:notesViewPr>
    <p:cSldViewPr snapToGrid="0" showGuides="1">
      <p:cViewPr>
        <p:scale>
          <a:sx n="50" d="100"/>
          <a:sy n="50" d="100"/>
        </p:scale>
        <p:origin x="5664" y="167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533024-10F1-4BC3-BAA5-CB28D8F9B618}"/>
              </a:ext>
            </a:extLst>
          </p:cNvPr>
          <p:cNvSpPr>
            <a:spLocks noGrp="1"/>
          </p:cNvSpPr>
          <p:nvPr>
            <p:ph type="dt" sz="quarter" idx="1"/>
          </p:nvPr>
        </p:nvSpPr>
        <p:spPr>
          <a:xfrm>
            <a:off x="3970338" y="8810624"/>
            <a:ext cx="3038475" cy="466726"/>
          </a:xfrm>
          <a:prstGeom prst="rect">
            <a:avLst/>
          </a:prstGeom>
        </p:spPr>
        <p:txBody>
          <a:bodyPr vert="horz" lIns="91440" tIns="45720" rIns="91440" bIns="45720" rtlCol="0" anchor="b"/>
          <a:lstStyle>
            <a:lvl1pPr algn="r">
              <a:defRPr sz="1200"/>
            </a:lvl1pPr>
          </a:lstStyle>
          <a:p>
            <a:fld id="{9074A39D-78C5-4FF5-94A2-BCBFAF602A34}" type="datetimeFigureOut">
              <a:rPr lang="en-US" smtClean="0">
                <a:latin typeface="+mn-lt"/>
              </a:rPr>
              <a:t>4/15/19</a:t>
            </a:fld>
            <a:endParaRPr lang="en-US" dirty="0">
              <a:latin typeface="+mn-lt"/>
            </a:endParaRPr>
          </a:p>
        </p:txBody>
      </p:sp>
      <p:sp>
        <p:nvSpPr>
          <p:cNvPr id="5" name="Slide Number Placeholder 4">
            <a:extLst>
              <a:ext uri="{FF2B5EF4-FFF2-40B4-BE49-F238E27FC236}">
                <a16:creationId xmlns:a16="http://schemas.microsoft.com/office/drawing/2014/main" id="{D1D2005F-34EB-4228-A469-9DA7EF685E32}"/>
              </a:ext>
            </a:extLst>
          </p:cNvPr>
          <p:cNvSpPr>
            <a:spLocks noGrp="1"/>
          </p:cNvSpPr>
          <p:nvPr>
            <p:ph type="sldNum" sz="quarter" idx="3"/>
          </p:nvPr>
        </p:nvSpPr>
        <p:spPr>
          <a:xfrm>
            <a:off x="0" y="8810626"/>
            <a:ext cx="3038475" cy="466726"/>
          </a:xfrm>
          <a:prstGeom prst="rect">
            <a:avLst/>
          </a:prstGeom>
        </p:spPr>
        <p:txBody>
          <a:bodyPr vert="horz" lIns="91440" tIns="45720" rIns="91440" bIns="45720" rtlCol="0" anchor="b"/>
          <a:lstStyle>
            <a:lvl1pPr algn="r">
              <a:defRPr sz="1200"/>
            </a:lvl1pPr>
          </a:lstStyle>
          <a:p>
            <a:pPr algn="l"/>
            <a:fld id="{C75DCF9F-B5D2-4E17-BF72-5579017E6EA3}" type="slidenum">
              <a:rPr lang="en-US" smtClean="0">
                <a:latin typeface="+mn-lt"/>
              </a:rPr>
              <a:pPr algn="l"/>
              <a:t>‹#›</a:t>
            </a:fld>
            <a:endParaRPr lang="en-US" dirty="0">
              <a:latin typeface="+mn-lt"/>
            </a:endParaRPr>
          </a:p>
        </p:txBody>
      </p:sp>
    </p:spTree>
    <p:extLst>
      <p:ext uri="{BB962C8B-B14F-4D97-AF65-F5344CB8AC3E}">
        <p14:creationId xmlns:p14="http://schemas.microsoft.com/office/powerpoint/2010/main" val="173575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341" y="8801100"/>
            <a:ext cx="3038475" cy="466726"/>
          </a:xfrm>
          <a:prstGeom prst="rect">
            <a:avLst/>
          </a:prstGeom>
        </p:spPr>
        <p:txBody>
          <a:bodyPr vert="horz" lIns="91440" tIns="45720" rIns="91440" bIns="45720" rtlCol="0"/>
          <a:lstStyle>
            <a:lvl1pPr algn="r">
              <a:defRPr sz="1200">
                <a:latin typeface="+mn-lt"/>
              </a:defRPr>
            </a:lvl1pPr>
          </a:lstStyle>
          <a:p>
            <a:fld id="{D7992059-949A-4D84-A84D-82EB5F97947B}" type="datetimeFigureOut">
              <a:rPr lang="en-US" smtClean="0"/>
              <a:pPr/>
              <a:t>4/15/19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7"/>
            <a:ext cx="5607050" cy="3660774"/>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1" y="8801100"/>
            <a:ext cx="3038475" cy="466726"/>
          </a:xfrm>
          <a:prstGeom prst="rect">
            <a:avLst/>
          </a:prstGeom>
        </p:spPr>
        <p:txBody>
          <a:bodyPr vert="horz" lIns="91440" tIns="45720" rIns="91440" bIns="45720" rtlCol="0" anchor="b"/>
          <a:lstStyle>
            <a:lvl1pPr algn="l">
              <a:defRPr sz="1200">
                <a:latin typeface="+mn-lt"/>
              </a:defRPr>
            </a:lvl1pPr>
          </a:lstStyle>
          <a:p>
            <a:fld id="{DBFF095A-F86B-4B29-8A9F-DF3D3D1F3E2A}" type="slidenum">
              <a:rPr lang="en-US" smtClean="0"/>
              <a:pPr/>
              <a:t>‹#›</a:t>
            </a:fld>
            <a:endParaRPr lang="en-US" dirty="0"/>
          </a:p>
        </p:txBody>
      </p:sp>
    </p:spTree>
    <p:extLst>
      <p:ext uri="{BB962C8B-B14F-4D97-AF65-F5344CB8AC3E}">
        <p14:creationId xmlns:p14="http://schemas.microsoft.com/office/powerpoint/2010/main" val="1877089979"/>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90000"/>
      </a:lnSpc>
      <a:spcBef>
        <a:spcPts val="300"/>
      </a:spcBef>
      <a:defRPr sz="1200" kern="1200">
        <a:solidFill>
          <a:schemeClr val="tx1"/>
        </a:solidFill>
        <a:latin typeface="+mn-lt"/>
        <a:ea typeface="+mn-ea"/>
        <a:cs typeface="+mn-cs"/>
      </a:defRPr>
    </a:lvl1pPr>
    <a:lvl2pPr marL="457200" algn="l" defTabSz="914400" rtl="0" eaLnBrk="1" latinLnBrk="0" hangingPunct="1">
      <a:lnSpc>
        <a:spcPct val="90000"/>
      </a:lnSpc>
      <a:spcBef>
        <a:spcPts val="300"/>
      </a:spcBef>
      <a:defRPr sz="1200" kern="1200">
        <a:solidFill>
          <a:schemeClr val="tx1"/>
        </a:solidFill>
        <a:latin typeface="+mn-lt"/>
        <a:ea typeface="+mn-ea"/>
        <a:cs typeface="+mn-cs"/>
      </a:defRPr>
    </a:lvl2pPr>
    <a:lvl3pPr marL="914400" algn="l" defTabSz="914400" rtl="0" eaLnBrk="1" latinLnBrk="0" hangingPunct="1">
      <a:lnSpc>
        <a:spcPct val="90000"/>
      </a:lnSpc>
      <a:spcBef>
        <a:spcPts val="300"/>
      </a:spcBef>
      <a:defRPr sz="1200" kern="1200">
        <a:solidFill>
          <a:schemeClr val="tx1"/>
        </a:solidFill>
        <a:latin typeface="+mn-lt"/>
        <a:ea typeface="+mn-ea"/>
        <a:cs typeface="+mn-cs"/>
      </a:defRPr>
    </a:lvl3pPr>
    <a:lvl4pPr marL="1371600" algn="l" defTabSz="914400" rtl="0" eaLnBrk="1" latinLnBrk="0" hangingPunct="1">
      <a:lnSpc>
        <a:spcPct val="90000"/>
      </a:lnSpc>
      <a:spcBef>
        <a:spcPts val="300"/>
      </a:spcBef>
      <a:defRPr sz="1200" kern="1200">
        <a:solidFill>
          <a:schemeClr val="tx1"/>
        </a:solidFill>
        <a:latin typeface="+mn-lt"/>
        <a:ea typeface="+mn-ea"/>
        <a:cs typeface="+mn-cs"/>
      </a:defRPr>
    </a:lvl4pPr>
    <a:lvl5pPr marL="1828800" algn="l" defTabSz="914400" rtl="0" eaLnBrk="1" latinLnBrk="0" hangingPunct="1">
      <a:lnSpc>
        <a:spcPct val="90000"/>
      </a:lnSpc>
      <a:spcBef>
        <a:spcPts val="300"/>
      </a:spcBef>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1</a:t>
            </a:fld>
            <a:endParaRPr lang="en-US" dirty="0"/>
          </a:p>
        </p:txBody>
      </p:sp>
    </p:spTree>
    <p:extLst>
      <p:ext uri="{BB962C8B-B14F-4D97-AF65-F5344CB8AC3E}">
        <p14:creationId xmlns:p14="http://schemas.microsoft.com/office/powerpoint/2010/main" val="2562439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solve this problem, we had to incorporate some new physics capabilities in FLASH by interfacing with a reaction network code.</a:t>
            </a:r>
          </a:p>
          <a:p>
            <a:r>
              <a:rPr lang="en-US" dirty="0"/>
              <a:t>XNet is a code we use in multiple astrophysics codes, now including FLASH through work done for CAAR, to calculate the nuclear burning for an arbitrary reaction network.</a:t>
            </a:r>
          </a:p>
          <a:p>
            <a:r>
              <a:rPr lang="en-US" dirty="0"/>
              <a:t>It is a standalone code, written in modular Fortran.</a:t>
            </a:r>
          </a:p>
          <a:p>
            <a:r>
              <a:rPr lang="en-US" dirty="0"/>
              <a:t>Originally, XNet was designed to evolve each particle or zone in a calculation independently in a ”shared-program multiple data” paradigm.</a:t>
            </a:r>
          </a:p>
          <a:p>
            <a:r>
              <a:rPr lang="en-US" dirty="0"/>
              <a:t>This was good for shared memory architectures at the time because it minimized the overhead of spawning threads.</a:t>
            </a:r>
          </a:p>
          <a:p>
            <a:r>
              <a:rPr lang="en-US" dirty="0"/>
              <a:t>Unfortunately, this programming model has problems for the added complexity of using GPUs.</a:t>
            </a:r>
          </a:p>
          <a:p>
            <a:r>
              <a:rPr lang="en-US" dirty="0"/>
              <a:t>In fact, our approach for CAAR focuses on deconstructing the numerical operations used in XNet such that we can take advantage of GPU-optimized libraries.</a:t>
            </a:r>
          </a:p>
        </p:txBody>
      </p:sp>
      <p:sp>
        <p:nvSpPr>
          <p:cNvPr id="4" name="Slide Number Placeholder 3"/>
          <p:cNvSpPr>
            <a:spLocks noGrp="1"/>
          </p:cNvSpPr>
          <p:nvPr>
            <p:ph type="sldNum" sz="quarter" idx="5"/>
          </p:nvPr>
        </p:nvSpPr>
        <p:spPr/>
        <p:txBody>
          <a:bodyPr/>
          <a:lstStyle/>
          <a:p>
            <a:fld id="{54E672D7-8E2D-4611-973D-F4591A707C34}" type="slidenum">
              <a:rPr lang="en-US" smtClean="0"/>
              <a:t>14</a:t>
            </a:fld>
            <a:endParaRPr lang="en-US"/>
          </a:p>
        </p:txBody>
      </p:sp>
    </p:spTree>
    <p:extLst>
      <p:ext uri="{BB962C8B-B14F-4D97-AF65-F5344CB8AC3E}">
        <p14:creationId xmlns:p14="http://schemas.microsoft.com/office/powerpoint/2010/main" val="1291362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continuing, it’s important that I take a minute to digress on the topic of numerical stiffness.</a:t>
            </a:r>
          </a:p>
          <a:p>
            <a:r>
              <a:rPr lang="en-US" dirty="0"/>
              <a:t>Loosely, stiffness is a property of a system of equations that can be characterized by contributions to its evolution from components with largely varying timescales.</a:t>
            </a:r>
          </a:p>
          <a:p>
            <a:r>
              <a:rPr lang="en-US" dirty="0"/>
              <a:t>Practically, this means that a system is stiff if the stepsize is set by considerations of numerical stability rather than accuracy.</a:t>
            </a:r>
          </a:p>
          <a:p>
            <a:r>
              <a:rPr lang="en-US" dirty="0"/>
              <a:t>A more rigorous definition of stiffness posits that a system is stiff if the ratio of the maximum and minimum real components of eigenvalues of the Jacobian is much greater than one.</a:t>
            </a:r>
          </a:p>
          <a:p>
            <a:r>
              <a:rPr lang="en-US" dirty="0"/>
              <a:t>There are basically two approaches to dealing with stiffness.</a:t>
            </a:r>
          </a:p>
          <a:p>
            <a:r>
              <a:rPr lang="en-US" dirty="0"/>
              <a:t>Either, one can try to effectively remove the stiffness through some equilibrium approximations and relax the constraints on the stepsize,</a:t>
            </a:r>
          </a:p>
          <a:p>
            <a:r>
              <a:rPr lang="en-US" dirty="0"/>
              <a:t>Or, one can utilize an implicit or semi-implicit numerical method.</a:t>
            </a:r>
          </a:p>
          <a:p>
            <a:r>
              <a:rPr lang="en-US" dirty="0"/>
              <a:t>Computationally, this is important because it means we must now compute solutions to large linear systems with matrices.</a:t>
            </a:r>
          </a:p>
          <a:p>
            <a:endParaRPr lang="en-US" dirty="0"/>
          </a:p>
        </p:txBody>
      </p:sp>
      <p:sp>
        <p:nvSpPr>
          <p:cNvPr id="4" name="Slide Number Placeholder 3"/>
          <p:cNvSpPr>
            <a:spLocks noGrp="1"/>
          </p:cNvSpPr>
          <p:nvPr>
            <p:ph type="sldNum" sz="quarter" idx="5"/>
          </p:nvPr>
        </p:nvSpPr>
        <p:spPr/>
        <p:txBody>
          <a:bodyPr/>
          <a:lstStyle/>
          <a:p>
            <a:fld id="{54E672D7-8E2D-4611-973D-F4591A707C34}" type="slidenum">
              <a:rPr lang="en-US" smtClean="0"/>
              <a:t>15</a:t>
            </a:fld>
            <a:endParaRPr lang="en-US"/>
          </a:p>
        </p:txBody>
      </p:sp>
    </p:spTree>
    <p:extLst>
      <p:ext uri="{BB962C8B-B14F-4D97-AF65-F5344CB8AC3E}">
        <p14:creationId xmlns:p14="http://schemas.microsoft.com/office/powerpoint/2010/main" val="3717217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illustrate the demands for the targeted CAAR problem, I’m showing here the maximum mass fractions attained by a much larger reaction network as it burns in conditions typically encountered in a Type </a:t>
            </a:r>
            <a:r>
              <a:rPr lang="en-US" dirty="0" err="1"/>
              <a:t>Ia</a:t>
            </a:r>
            <a:r>
              <a:rPr lang="en-US" dirty="0"/>
              <a:t> supernova.</a:t>
            </a:r>
          </a:p>
          <a:p>
            <a:r>
              <a:rPr lang="en-US" dirty="0"/>
              <a:t>We have found that a 231-species network, outlined in red, is needed to accurately simulate to the targeted problem.</a:t>
            </a:r>
          </a:p>
          <a:p>
            <a:r>
              <a:rPr lang="en-US" dirty="0"/>
              <a:t>This is a substantial increase in computational demand over the standard 13 species, marked by the white alpha-symbols.</a:t>
            </a:r>
          </a:p>
          <a:p>
            <a:r>
              <a:rPr lang="en-US" dirty="0"/>
              <a:t>On a CPU, we might see some small benefit from using a sparse solver, but this size of a network is very near the breakeven point.</a:t>
            </a:r>
          </a:p>
          <a:p>
            <a:r>
              <a:rPr lang="en-US" dirty="0"/>
              <a:t>On the GPU though, we are currently left with using a dense linear solver for this system.</a:t>
            </a:r>
          </a:p>
        </p:txBody>
      </p:sp>
      <p:sp>
        <p:nvSpPr>
          <p:cNvPr id="4" name="Slide Number Placeholder 3"/>
          <p:cNvSpPr>
            <a:spLocks noGrp="1"/>
          </p:cNvSpPr>
          <p:nvPr>
            <p:ph type="sldNum" sz="quarter" idx="5"/>
          </p:nvPr>
        </p:nvSpPr>
        <p:spPr/>
        <p:txBody>
          <a:bodyPr/>
          <a:lstStyle/>
          <a:p>
            <a:fld id="{54E672D7-8E2D-4611-973D-F4591A707C34}" type="slidenum">
              <a:rPr lang="en-US" smtClean="0"/>
              <a:t>16</a:t>
            </a:fld>
            <a:endParaRPr lang="en-US"/>
          </a:p>
        </p:txBody>
      </p:sp>
    </p:spTree>
    <p:extLst>
      <p:ext uri="{BB962C8B-B14F-4D97-AF65-F5344CB8AC3E}">
        <p14:creationId xmlns:p14="http://schemas.microsoft.com/office/powerpoint/2010/main" val="3476122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constraint to implicit methods becomes a limiting factor for scaling reaction networks to more species.</a:t>
            </a:r>
          </a:p>
          <a:p>
            <a:r>
              <a:rPr lang="en-US" dirty="0"/>
              <a:t>As the number of species is increased and additional reaction pathways made available to the network, we quickly become limited in the tractable science problems we can solve, since the computational expense to solve these systems grows quite rapidly.</a:t>
            </a:r>
          </a:p>
          <a:p>
            <a:r>
              <a:rPr lang="en-US" dirty="0"/>
              <a:t>Fortunately, the systems become more sparse as they grow in size, but still they do not see much benefit from sparse solvers until more than 200-300 species.</a:t>
            </a:r>
          </a:p>
        </p:txBody>
      </p:sp>
      <p:sp>
        <p:nvSpPr>
          <p:cNvPr id="4" name="Slide Number Placeholder 3"/>
          <p:cNvSpPr>
            <a:spLocks noGrp="1"/>
          </p:cNvSpPr>
          <p:nvPr>
            <p:ph type="sldNum" sz="quarter" idx="5"/>
          </p:nvPr>
        </p:nvSpPr>
        <p:spPr/>
        <p:txBody>
          <a:bodyPr/>
          <a:lstStyle/>
          <a:p>
            <a:fld id="{54E672D7-8E2D-4611-973D-F4591A707C34}" type="slidenum">
              <a:rPr lang="en-US" smtClean="0"/>
              <a:t>17</a:t>
            </a:fld>
            <a:endParaRPr lang="en-US"/>
          </a:p>
        </p:txBody>
      </p:sp>
    </p:spTree>
    <p:extLst>
      <p:ext uri="{BB962C8B-B14F-4D97-AF65-F5344CB8AC3E}">
        <p14:creationId xmlns:p14="http://schemas.microsoft.com/office/powerpoint/2010/main" val="3121555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lvl1pPr defTabSz="914400">
              <a:spcBef>
                <a:spcPts val="300"/>
              </a:spcBef>
              <a:defRPr sz="1500">
                <a:latin typeface="Trebuchet MS"/>
                <a:ea typeface="Trebuchet MS"/>
                <a:cs typeface="Trebuchet MS"/>
                <a:sym typeface="Trebuchet MS"/>
              </a:defRPr>
            </a:lvl1pPr>
          </a:lstStyle>
          <a:p>
            <a:r>
              <a:rPr lang="en-US" dirty="0"/>
              <a:t>There’s on more ingredient we need to include for multi-node FLASH performance.</a:t>
            </a:r>
          </a:p>
          <a:p>
            <a:r>
              <a:rPr lang="en-US" dirty="0"/>
              <a:t>With a small reaction network, the load imbalance in the network is small compared to the cost of hydrodynamics and other operations.</a:t>
            </a:r>
          </a:p>
          <a:p>
            <a:r>
              <a:rPr lang="en-US" dirty="0"/>
              <a:t>For these cases, the overall workload is evenly distributed across the MPI ranks and an equally weighted Morton-space filling curve is used.</a:t>
            </a:r>
          </a:p>
          <a:p>
            <a:r>
              <a:rPr lang="en-US" dirty="0"/>
              <a:t>This assigns AMR blocks to MPI ranks in a way that prioritizes keeping communication costs between blocks for guard-cell fills low.</a:t>
            </a:r>
          </a:p>
          <a:p>
            <a:endParaRPr lang="en-US" dirty="0"/>
          </a:p>
          <a:p>
            <a:r>
              <a:rPr lang="en-US" dirty="0"/>
              <a:t>For bigger reaction networks, the computational load can become unbalanced, even with the new network solver.</a:t>
            </a:r>
          </a:p>
          <a:p>
            <a:r>
              <a:rPr lang="en-US" dirty="0"/>
              <a:t>This requires us apply some weighting function to the space-filling curve that attempts to evenly distribute the work being done.</a:t>
            </a:r>
          </a:p>
          <a:p>
            <a:r>
              <a:rPr lang="en-US" dirty="0"/>
              <a:t>We still need to be mindful about communication costs though, and being overly aggressive to achieve a balanced load for the burner results in worse performance than no weighting.</a:t>
            </a:r>
          </a:p>
        </p:txBody>
      </p:sp>
    </p:spTree>
    <p:extLst>
      <p:ext uri="{BB962C8B-B14F-4D97-AF65-F5344CB8AC3E}">
        <p14:creationId xmlns:p14="http://schemas.microsoft.com/office/powerpoint/2010/main" val="3923419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allowed us to proceed with our CAAR scaling metric for Summit.</a:t>
            </a:r>
          </a:p>
          <a:p>
            <a:r>
              <a:rPr lang="en-US" dirty="0"/>
              <a:t>We centrally ignite a white dwarf and track 231 nuclear species after the explosion has evolved for a little bit.</a:t>
            </a:r>
          </a:p>
          <a:p>
            <a:r>
              <a:rPr lang="en-US" dirty="0"/>
              <a:t>This gives a more representative sample of the simulation than if we were to start from time 0.</a:t>
            </a:r>
          </a:p>
          <a:p>
            <a:endParaRPr lang="en-US" dirty="0"/>
          </a:p>
          <a:p>
            <a:r>
              <a:rPr lang="en-US" dirty="0"/>
              <a:t>On the right, I’ve plotted the walltime taken per step normalized to the number of nodes.</a:t>
            </a:r>
          </a:p>
          <a:p>
            <a:r>
              <a:rPr lang="en-US" dirty="0"/>
              <a:t>This is a weak scaling plot, so as the number of nodes increases, the amount of work is also increased by adding more zones by way of adding additional levels of refinement.</a:t>
            </a:r>
          </a:p>
          <a:p>
            <a:r>
              <a:rPr lang="en-US" dirty="0"/>
              <a:t>For this problem, FLASH scales nearly perfectly to about 1300 nodes.</a:t>
            </a:r>
          </a:p>
          <a:p>
            <a:r>
              <a:rPr lang="en-US" dirty="0"/>
              <a:t>Also, as you can see in the plot on the left, we’re getting roughly 3x speedup using the GPU relative to the CPU only code.</a:t>
            </a:r>
          </a:p>
        </p:txBody>
      </p:sp>
      <p:sp>
        <p:nvSpPr>
          <p:cNvPr id="4" name="Slide Number Placeholder 3"/>
          <p:cNvSpPr>
            <a:spLocks noGrp="1"/>
          </p:cNvSpPr>
          <p:nvPr>
            <p:ph type="sldNum" sz="quarter" idx="5"/>
          </p:nvPr>
        </p:nvSpPr>
        <p:spPr/>
        <p:txBody>
          <a:bodyPr/>
          <a:lstStyle/>
          <a:p>
            <a:fld id="{54E672D7-8E2D-4611-973D-F4591A707C34}" type="slidenum">
              <a:rPr lang="en-US" smtClean="0"/>
              <a:t>21</a:t>
            </a:fld>
            <a:endParaRPr lang="en-US"/>
          </a:p>
        </p:txBody>
      </p:sp>
    </p:spTree>
    <p:extLst>
      <p:ext uri="{BB962C8B-B14F-4D97-AF65-F5344CB8AC3E}">
        <p14:creationId xmlns:p14="http://schemas.microsoft.com/office/powerpoint/2010/main" val="2020129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22</a:t>
            </a:fld>
            <a:endParaRPr lang="en-US" dirty="0"/>
          </a:p>
        </p:txBody>
      </p:sp>
    </p:spTree>
    <p:extLst>
      <p:ext uri="{BB962C8B-B14F-4D97-AF65-F5344CB8AC3E}">
        <p14:creationId xmlns:p14="http://schemas.microsoft.com/office/powerpoint/2010/main" val="3034994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23</a:t>
            </a:fld>
            <a:endParaRPr lang="en-US" dirty="0"/>
          </a:p>
        </p:txBody>
      </p:sp>
    </p:spTree>
    <p:extLst>
      <p:ext uri="{BB962C8B-B14F-4D97-AF65-F5344CB8AC3E}">
        <p14:creationId xmlns:p14="http://schemas.microsoft.com/office/powerpoint/2010/main" val="3494922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24</a:t>
            </a:fld>
            <a:endParaRPr lang="en-US" dirty="0"/>
          </a:p>
        </p:txBody>
      </p:sp>
    </p:spTree>
    <p:extLst>
      <p:ext uri="{BB962C8B-B14F-4D97-AF65-F5344CB8AC3E}">
        <p14:creationId xmlns:p14="http://schemas.microsoft.com/office/powerpoint/2010/main" val="7149626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Townsley</a:t>
            </a:r>
            <a:r>
              <a:rPr lang="en-US" dirty="0"/>
              <a:t> et al is 4km resolution</a:t>
            </a:r>
          </a:p>
          <a:p>
            <a:r>
              <a:rPr lang="en-US" dirty="0"/>
              <a:t>Fink et al. is about 8km, but is not AMR</a:t>
            </a:r>
          </a:p>
          <a:p>
            <a:endParaRPr lang="en-US" dirty="0"/>
          </a:p>
          <a:p>
            <a:r>
              <a:rPr lang="en-US" dirty="0"/>
              <a:t>Ours is 8</a:t>
            </a:r>
          </a:p>
        </p:txBody>
      </p:sp>
      <p:sp>
        <p:nvSpPr>
          <p:cNvPr id="4" name="Slide Number Placeholder 3"/>
          <p:cNvSpPr>
            <a:spLocks noGrp="1"/>
          </p:cNvSpPr>
          <p:nvPr>
            <p:ph type="sldNum" sz="quarter" idx="5"/>
          </p:nvPr>
        </p:nvSpPr>
        <p:spPr/>
        <p:txBody>
          <a:bodyPr/>
          <a:lstStyle/>
          <a:p>
            <a:fld id="{DBFF095A-F86B-4B29-8A9F-DF3D3D1F3E2A}" type="slidenum">
              <a:rPr lang="en-US" smtClean="0"/>
              <a:pPr/>
              <a:t>25</a:t>
            </a:fld>
            <a:endParaRPr lang="en-US" dirty="0"/>
          </a:p>
        </p:txBody>
      </p:sp>
    </p:spTree>
    <p:extLst>
      <p:ext uri="{BB962C8B-B14F-4D97-AF65-F5344CB8AC3E}">
        <p14:creationId xmlns:p14="http://schemas.microsoft.com/office/powerpoint/2010/main" val="2767794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Shape 88"/>
          <p:cNvSpPr>
            <a:spLocks noGrp="1" noRot="1" noChangeAspect="1"/>
          </p:cNvSpPr>
          <p:nvPr>
            <p:ph type="sldImg"/>
          </p:nvPr>
        </p:nvSpPr>
        <p:spPr>
          <a:prstGeom prst="rect">
            <a:avLst/>
          </a:prstGeom>
        </p:spPr>
        <p:txBody>
          <a:bodyPr/>
          <a:lstStyle/>
          <a:p>
            <a:endParaRPr/>
          </a:p>
        </p:txBody>
      </p:sp>
      <p:sp>
        <p:nvSpPr>
          <p:cNvPr id="89" name="Shape 89"/>
          <p:cNvSpPr>
            <a:spLocks noGrp="1"/>
          </p:cNvSpPr>
          <p:nvPr>
            <p:ph type="body" sz="quarter" idx="1"/>
          </p:nvPr>
        </p:nvSpPr>
        <p:spPr>
          <a:prstGeom prst="rect">
            <a:avLst/>
          </a:prstGeom>
        </p:spPr>
        <p:txBody>
          <a:bodyPr/>
          <a:lstStyle>
            <a:lvl1pPr marL="41639" marR="41639" defTabSz="914400">
              <a:spcBef>
                <a:spcPts val="400"/>
              </a:spcBef>
              <a:buClr>
                <a:srgbClr val="000000"/>
              </a:buClr>
              <a:buFont typeface="Times"/>
              <a:defRPr sz="1200">
                <a:uFill>
                  <a:solidFill>
                    <a:srgbClr val="000000"/>
                  </a:solidFill>
                </a:uFill>
                <a:latin typeface="Times"/>
                <a:ea typeface="Times"/>
                <a:cs typeface="Times"/>
                <a:sym typeface="Times"/>
              </a:defRPr>
            </a:lvl1pPr>
          </a:lstStyle>
          <a:p>
            <a:r>
              <a:t>astronomy old, like botany.. catalog and categoraize</a:t>
            </a:r>
          </a:p>
        </p:txBody>
      </p:sp>
    </p:spTree>
    <p:extLst>
      <p:ext uri="{BB962C8B-B14F-4D97-AF65-F5344CB8AC3E}">
        <p14:creationId xmlns:p14="http://schemas.microsoft.com/office/powerpoint/2010/main" val="23450738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26</a:t>
            </a:fld>
            <a:endParaRPr lang="en-US" dirty="0"/>
          </a:p>
        </p:txBody>
      </p:sp>
    </p:spTree>
    <p:extLst>
      <p:ext uri="{BB962C8B-B14F-4D97-AF65-F5344CB8AC3E}">
        <p14:creationId xmlns:p14="http://schemas.microsoft.com/office/powerpoint/2010/main" val="24596859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27</a:t>
            </a:fld>
            <a:endParaRPr lang="en-US" dirty="0"/>
          </a:p>
        </p:txBody>
      </p:sp>
    </p:spTree>
    <p:extLst>
      <p:ext uri="{BB962C8B-B14F-4D97-AF65-F5344CB8AC3E}">
        <p14:creationId xmlns:p14="http://schemas.microsoft.com/office/powerpoint/2010/main" val="869496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5</a:t>
            </a:fld>
            <a:endParaRPr lang="en-US" dirty="0"/>
          </a:p>
        </p:txBody>
      </p:sp>
    </p:spTree>
    <p:extLst>
      <p:ext uri="{BB962C8B-B14F-4D97-AF65-F5344CB8AC3E}">
        <p14:creationId xmlns:p14="http://schemas.microsoft.com/office/powerpoint/2010/main" val="3977629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6</a:t>
            </a:fld>
            <a:endParaRPr lang="en-US" dirty="0"/>
          </a:p>
        </p:txBody>
      </p:sp>
    </p:spTree>
    <p:extLst>
      <p:ext uri="{BB962C8B-B14F-4D97-AF65-F5344CB8AC3E}">
        <p14:creationId xmlns:p14="http://schemas.microsoft.com/office/powerpoint/2010/main" val="4167012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9</a:t>
            </a:fld>
            <a:endParaRPr lang="en-US" dirty="0"/>
          </a:p>
        </p:txBody>
      </p:sp>
    </p:spTree>
    <p:extLst>
      <p:ext uri="{BB962C8B-B14F-4D97-AF65-F5344CB8AC3E}">
        <p14:creationId xmlns:p14="http://schemas.microsoft.com/office/powerpoint/2010/main" val="1102536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So, I may have been begging the question slightly when I said earlier that multi-D CCSN nucleosynthesis is often overlooked: is CCSN nucleosynthesis really a multi-dimensional process?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Well, I think the answer is an unequivocal “yes”.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We’ve now been able to use high-energy X-ray observations of Titanium-44 decay with </a:t>
            </a:r>
            <a:r>
              <a:rPr lang="en-US" baseline="0" dirty="0" err="1"/>
              <a:t>NuSTAR</a:t>
            </a:r>
            <a:r>
              <a:rPr lang="en-US" baseline="0" dirty="0"/>
              <a:t> to support the  tendency of the shock to favor low-order convective modes, or “slosh” in other words.</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Other observations in the infrared of Sulfur reveal a bubble-like interior that also supports this idea of large-scale instabilities.</a:t>
            </a:r>
          </a:p>
          <a:p>
            <a:endParaRPr lang="en-US" dirty="0"/>
          </a:p>
          <a:p>
            <a:r>
              <a:rPr lang="en-US" dirty="0"/>
              <a:t>In both of these</a:t>
            </a:r>
            <a:r>
              <a:rPr lang="en-US" baseline="0" dirty="0"/>
              <a:t> cases, observations of nucleosynthetic products produced by the explosion mechanism are probing the conditions of the central engine itself.</a:t>
            </a:r>
          </a:p>
          <a:p>
            <a:r>
              <a:rPr lang="en-US" baseline="0" dirty="0"/>
              <a:t>So, it is important for us to understand how these processes occur so we can make meaningful inferences about the explosion mechanism</a:t>
            </a:r>
          </a:p>
        </p:txBody>
      </p:sp>
      <p:sp>
        <p:nvSpPr>
          <p:cNvPr id="4" name="Slide Number Placeholder 3"/>
          <p:cNvSpPr>
            <a:spLocks noGrp="1"/>
          </p:cNvSpPr>
          <p:nvPr>
            <p:ph type="sldNum" sz="quarter" idx="10"/>
          </p:nvPr>
        </p:nvSpPr>
        <p:spPr/>
        <p:txBody>
          <a:bodyPr/>
          <a:lstStyle/>
          <a:p>
            <a:fld id="{B86BAA5A-EBA8-43FC-A55E-47642B82A59C}" type="slidenum">
              <a:rPr lang="en-US" smtClean="0"/>
              <a:t>10</a:t>
            </a:fld>
            <a:endParaRPr lang="en-US"/>
          </a:p>
        </p:txBody>
      </p:sp>
    </p:spTree>
    <p:extLst>
      <p:ext uri="{BB962C8B-B14F-4D97-AF65-F5344CB8AC3E}">
        <p14:creationId xmlns:p14="http://schemas.microsoft.com/office/powerpoint/2010/main" val="2748513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I’ll provide a bit of an introduction to the code itself.</a:t>
            </a:r>
          </a:p>
          <a:p>
            <a:r>
              <a:rPr lang="en-US" dirty="0"/>
              <a:t>FLASH is a multi-physics, performance-minded, adaptive-mesh refinement code that supports an </a:t>
            </a:r>
            <a:r>
              <a:rPr lang="en-US" dirty="0" err="1"/>
              <a:t>MPI+OpenMP</a:t>
            </a:r>
            <a:r>
              <a:rPr lang="en-US" dirty="0"/>
              <a:t> programming model.</a:t>
            </a:r>
          </a:p>
          <a:p>
            <a:r>
              <a:rPr lang="en-US" dirty="0"/>
              <a:t>It’s architected in such a way to easily support multiple physics operations which may be interchanged.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Typically, the domain is decomposed into blocks assigned to individual MPI ranks and MPI-local physics operations use OpenMP to either thread over all local blocks or cells within each block.</a:t>
            </a:r>
          </a:p>
          <a:p>
            <a:r>
              <a:rPr lang="en-US" dirty="0"/>
              <a:t>The physics listed here are just a few examples that are relevant to the CAAR work targeting modeling thermonuclear supernovae.</a:t>
            </a:r>
          </a:p>
          <a:p>
            <a:r>
              <a:rPr lang="en-US" dirty="0"/>
              <a:t>But, FLASH is a widely adapted community code that has been used to study a variety of astrophysics and physics models, including …</a:t>
            </a:r>
          </a:p>
        </p:txBody>
      </p:sp>
      <p:sp>
        <p:nvSpPr>
          <p:cNvPr id="4" name="Slide Number Placeholder 3"/>
          <p:cNvSpPr>
            <a:spLocks noGrp="1"/>
          </p:cNvSpPr>
          <p:nvPr>
            <p:ph type="sldNum" sz="quarter" idx="10"/>
          </p:nvPr>
        </p:nvSpPr>
        <p:spPr/>
        <p:txBody>
          <a:bodyPr/>
          <a:lstStyle/>
          <a:p>
            <a:fld id="{54E672D7-8E2D-4611-973D-F4591A707C34}" type="slidenum">
              <a:rPr lang="en-US" smtClean="0"/>
              <a:t>11</a:t>
            </a:fld>
            <a:endParaRPr lang="en-US"/>
          </a:p>
        </p:txBody>
      </p:sp>
    </p:spTree>
    <p:extLst>
      <p:ext uri="{BB962C8B-B14F-4D97-AF65-F5344CB8AC3E}">
        <p14:creationId xmlns:p14="http://schemas.microsoft.com/office/powerpoint/2010/main" val="3261986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lvl1pPr defTabSz="914400">
              <a:spcBef>
                <a:spcPts val="300"/>
              </a:spcBef>
              <a:defRPr sz="1500">
                <a:latin typeface="Trebuchet MS"/>
                <a:ea typeface="Trebuchet MS"/>
                <a:cs typeface="Trebuchet MS"/>
                <a:sym typeface="Trebuchet MS"/>
              </a:defRPr>
            </a:lvl1pPr>
          </a:lstStyle>
          <a:p>
            <a:r>
              <a:rPr lang="en-US" dirty="0"/>
              <a:t>I’ll be referencing aspects of AMR in FLASH throughout the talk, so let’s establish some terminology:</a:t>
            </a:r>
          </a:p>
          <a:p>
            <a:r>
              <a:rPr lang="en-US" dirty="0"/>
              <a:t>FLASH currently uses an adaptive mesh framework called PARAMESH, but is being ported to use </a:t>
            </a:r>
            <a:r>
              <a:rPr lang="en-US" dirty="0" err="1"/>
              <a:t>AMReX</a:t>
            </a:r>
            <a:r>
              <a:rPr lang="en-US" dirty="0"/>
              <a:t> through an ECP project.</a:t>
            </a:r>
          </a:p>
          <a:p>
            <a:r>
              <a:rPr lang="en-US" dirty="0"/>
              <a:t>On the left is a simplified diagram of the oct-tree framework showing a simple set of blocks (outlined in bold) that cover a fixed domain.</a:t>
            </a:r>
          </a:p>
          <a:p>
            <a:r>
              <a:rPr lang="en-US" dirty="0"/>
              <a:t>The interior cells within the blocks are also shown---Each block here has 8 cells along each dimension.</a:t>
            </a:r>
          </a:p>
          <a:p>
            <a:r>
              <a:rPr lang="en-US" dirty="0"/>
              <a:t>In more refined regions the cell size is a factor of 2 smaller in each dimension when compared to its parent block, but each block has identically the same number of cells.</a:t>
            </a:r>
          </a:p>
          <a:p>
            <a:r>
              <a:rPr lang="en-US" dirty="0"/>
              <a:t>The numbers near the centers of each block indicate where that block falls in the ordered list of blocks, while the lower plot shows the resulting tree structure and the positions of each block.</a:t>
            </a:r>
          </a:p>
          <a:p>
            <a:r>
              <a:rPr lang="en-US" dirty="0"/>
              <a:t>On the right is an example of how this may be applied in a simulation such that we resolve the fine structures without over-resolving when it is not necessary.</a:t>
            </a:r>
          </a:p>
          <a:p>
            <a:pPr marL="0" marR="0" lvl="0" indent="0" algn="l" defTabSz="914400" rtl="0" eaLnBrk="1" fontAlgn="auto" latinLnBrk="0" hangingPunct="1">
              <a:lnSpc>
                <a:spcPct val="100000"/>
              </a:lnSpc>
              <a:spcBef>
                <a:spcPts val="300"/>
              </a:spcBef>
              <a:spcAft>
                <a:spcPts val="0"/>
              </a:spcAft>
              <a:buClrTx/>
              <a:buSzTx/>
              <a:buFontTx/>
              <a:buNone/>
              <a:tabLst/>
              <a:defRPr/>
            </a:pPr>
            <a:r>
              <a:rPr lang="en-US" dirty="0"/>
              <a:t>This prevents us from wasting computation in regions of the domain where it is not needed.</a:t>
            </a:r>
          </a:p>
        </p:txBody>
      </p:sp>
    </p:spTree>
    <p:extLst>
      <p:ext uri="{BB962C8B-B14F-4D97-AF65-F5344CB8AC3E}">
        <p14:creationId xmlns:p14="http://schemas.microsoft.com/office/powerpoint/2010/main" val="3217979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On top of the AMR framework, we compute MPI-local physics operations.</a:t>
            </a:r>
          </a:p>
          <a:p>
            <a:r>
              <a:rPr lang="en-US" dirty="0"/>
              <a:t>For the CAAR target problem, nuclear burning is the most important of these.</a:t>
            </a:r>
          </a:p>
          <a:p>
            <a:r>
              <a:rPr lang="en-US" dirty="0"/>
              <a:t>Energetically, it drives the explosion itself, but is also responsible for the synthesis of many of the intermediate mass elements like Silicon that we encounter in our daily lives.</a:t>
            </a:r>
            <a:endParaRPr lang="en-US" baseline="0" dirty="0"/>
          </a:p>
          <a:p>
            <a:r>
              <a:rPr lang="en-US" baseline="0" dirty="0"/>
              <a:t>As a brief overview of the physics itself, I’m showing a diagram of something called the CNO cycle that occurs in stars.</a:t>
            </a:r>
          </a:p>
          <a:p>
            <a:r>
              <a:rPr lang="en-US" baseline="0" dirty="0"/>
              <a:t>Each arrow in this chart represents a reaction that is transmuting one nuclear species into another.</a:t>
            </a:r>
          </a:p>
          <a:p>
            <a:r>
              <a:rPr lang="en-US" baseline="0" dirty="0"/>
              <a:t>This can occur through any combination of alpha, proton, or neutron captures and decays.</a:t>
            </a:r>
          </a:p>
          <a:p>
            <a:r>
              <a:rPr lang="en-US" baseline="0" dirty="0"/>
              <a:t>This basic description can be formalized into a rate of change in the abundance for a given nuclear species </a:t>
            </a:r>
            <a:r>
              <a:rPr lang="en-US" baseline="0" dirty="0" err="1"/>
              <a:t>i</a:t>
            </a:r>
            <a:r>
              <a:rPr lang="en-US" baseline="0" dirty="0"/>
              <a:t>.</a:t>
            </a:r>
          </a:p>
          <a:p>
            <a:r>
              <a:rPr lang="en-US" baseline="0" dirty="0"/>
              <a:t>The set of these equations describing a full nuclear composition constitutes a reaction network.</a:t>
            </a:r>
          </a:p>
        </p:txBody>
      </p:sp>
      <p:sp>
        <p:nvSpPr>
          <p:cNvPr id="4" name="Slide Number Placeholder 3"/>
          <p:cNvSpPr>
            <a:spLocks noGrp="1"/>
          </p:cNvSpPr>
          <p:nvPr>
            <p:ph type="sldNum" sz="quarter" idx="10"/>
          </p:nvPr>
        </p:nvSpPr>
        <p:spPr/>
        <p:txBody>
          <a:bodyPr/>
          <a:lstStyle/>
          <a:p>
            <a:fld id="{BE8000D2-2A97-43A0-BAA4-E68131D79506}" type="slidenum">
              <a:rPr lang="en-US" smtClean="0"/>
              <a:pPr/>
              <a:t>13</a:t>
            </a:fld>
            <a:endParaRPr lang="en-US"/>
          </a:p>
        </p:txBody>
      </p:sp>
    </p:spTree>
    <p:extLst>
      <p:ext uri="{BB962C8B-B14F-4D97-AF65-F5344CB8AC3E}">
        <p14:creationId xmlns:p14="http://schemas.microsoft.com/office/powerpoint/2010/main" val="19973307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274321" y="1074420"/>
            <a:ext cx="11334582" cy="4233245"/>
          </a:xfrm>
          <a:prstGeom prst="rect">
            <a:avLst/>
          </a:prstGeom>
        </p:spPr>
      </p:pic>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4" name="Picture 13">
            <a:extLst>
              <a:ext uri="{FF2B5EF4-FFF2-40B4-BE49-F238E27FC236}">
                <a16:creationId xmlns:a16="http://schemas.microsoft.com/office/drawing/2014/main" id="{027030A5-C7D7-48D4-B261-45DC936EE5D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934576" y="5409488"/>
            <a:ext cx="1603756" cy="388553"/>
          </a:xfrm>
          <a:prstGeom prst="rect">
            <a:avLst/>
          </a:prstGeom>
        </p:spPr>
      </p:pic>
    </p:spTree>
    <p:extLst>
      <p:ext uri="{BB962C8B-B14F-4D97-AF65-F5344CB8AC3E}">
        <p14:creationId xmlns:p14="http://schemas.microsoft.com/office/powerpoint/2010/main" val="3793082440"/>
      </p:ext>
    </p:extLst>
  </p:cSld>
  <p:clrMapOvr>
    <a:masterClrMapping/>
  </p:clrMapOvr>
  <p:extLst mod="1">
    <p:ext uri="{DCECCB84-F9BA-43D5-87BE-67443E8EF086}">
      <p15:sldGuideLst xmlns:p15="http://schemas.microsoft.com/office/powerpoint/2012/main">
        <p15:guide id="1"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35C7DBBE-95AC-E843-979A-A1A45836011E}"/>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spTree>
    <p:extLst>
      <p:ext uri="{BB962C8B-B14F-4D97-AF65-F5344CB8AC3E}">
        <p14:creationId xmlns:p14="http://schemas.microsoft.com/office/powerpoint/2010/main" val="1041499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3824302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title style</a:t>
            </a:r>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userDrawn="1"/>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51322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vl1pPr>
          </a:lstStyle>
          <a:p>
            <a:r>
              <a:rPr lang="en-US" dirty="0"/>
              <a:t>Click icon to add picture</a:t>
            </a:r>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entury Gothic" panose="020B0502020202020204" pitchFamily="34" charset="0"/>
              </a:defRPr>
            </a:lvl1pPr>
          </a:lstStyle>
          <a:p>
            <a:r>
              <a:rPr lang="en-US" dirty="0"/>
              <a:t>Click to edit Master title style</a:t>
            </a:r>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8010283" y="6477000"/>
            <a:ext cx="3860800" cy="182562"/>
          </a:xfrm>
          <a:prstGeom prst="rect">
            <a:avLst/>
          </a:prstGeom>
          <a:ln/>
        </p:spPr>
        <p:txBody>
          <a:bodyPr anchor="ctr"/>
          <a:lstStyle/>
          <a:p>
            <a:pPr algn="r"/>
            <a:r>
              <a:rPr lang="en-US" sz="1000" dirty="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userDrawn="1"/>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userDrawn="1"/>
        </p:nvSpPr>
        <p:spPr>
          <a:xfrm>
            <a:off x="0" y="6344402"/>
            <a:ext cx="27432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9" name="Picture 8" descr="A close up of a logo&#10;&#10;Description automatically generated">
            <a:extLst>
              <a:ext uri="{FF2B5EF4-FFF2-40B4-BE49-F238E27FC236}">
                <a16:creationId xmlns:a16="http://schemas.microsoft.com/office/drawing/2014/main" id="{21F2134C-A9AD-493D-A79E-AE101D0A8CE3}"/>
              </a:ext>
            </a:extLst>
          </p:cNvPr>
          <p:cNvPicPr>
            <a:picLocks noChangeAspect="1"/>
          </p:cNvPicPr>
          <p:nvPr userDrawn="1"/>
        </p:nvPicPr>
        <p:blipFill>
          <a:blip r:embed="rId2"/>
          <a:stretch>
            <a:fillRect/>
          </a:stretch>
        </p:blipFill>
        <p:spPr>
          <a:xfrm>
            <a:off x="423590" y="6458660"/>
            <a:ext cx="1677848" cy="282074"/>
          </a:xfrm>
          <a:prstGeom prst="rect">
            <a:avLst/>
          </a:prstGeom>
        </p:spPr>
      </p:pic>
    </p:spTree>
    <p:extLst>
      <p:ext uri="{BB962C8B-B14F-4D97-AF65-F5344CB8AC3E}">
        <p14:creationId xmlns:p14="http://schemas.microsoft.com/office/powerpoint/2010/main" val="1219607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3343" y="320040"/>
            <a:ext cx="11504904" cy="535531"/>
          </a:xfrm>
        </p:spPr>
        <p:txBody>
          <a:bodyPr/>
          <a:lstStyle>
            <a:lvl1pPr>
              <a:defRPr/>
            </a:lvl1pPr>
          </a:lstStyle>
          <a:p>
            <a:r>
              <a:rPr lang="en-US" dirty="0"/>
              <a:t>Click to edit Master title style</a:t>
            </a:r>
          </a:p>
        </p:txBody>
      </p:sp>
      <p:sp>
        <p:nvSpPr>
          <p:cNvPr id="7" name="Content Placeholder 3">
            <a:extLst>
              <a:ext uri="{FF2B5EF4-FFF2-40B4-BE49-F238E27FC236}">
                <a16:creationId xmlns:a16="http://schemas.microsoft.com/office/drawing/2014/main" id="{6B5BE9D3-C10B-D94A-AFB5-804BA169B0C6}"/>
              </a:ext>
            </a:extLst>
          </p:cNvPr>
          <p:cNvSpPr>
            <a:spLocks noGrp="1"/>
          </p:cNvSpPr>
          <p:nvPr>
            <p:ph sz="half" idx="11"/>
          </p:nvPr>
        </p:nvSpPr>
        <p:spPr>
          <a:xfrm>
            <a:off x="6108831" y="978408"/>
            <a:ext cx="5634171" cy="2450592"/>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2948A4B1-AC10-CA42-A6ED-F298AFA644F3}"/>
              </a:ext>
            </a:extLst>
          </p:cNvPr>
          <p:cNvSpPr>
            <a:spLocks noGrp="1"/>
          </p:cNvSpPr>
          <p:nvPr>
            <p:ph sz="half" idx="12"/>
          </p:nvPr>
        </p:nvSpPr>
        <p:spPr>
          <a:xfrm>
            <a:off x="6108832" y="3542305"/>
            <a:ext cx="5634171" cy="2450592"/>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B426EE37-49E4-7645-B7AB-CC98F8A5151C}"/>
              </a:ext>
            </a:extLst>
          </p:cNvPr>
          <p:cNvSpPr>
            <a:spLocks noGrp="1"/>
          </p:cNvSpPr>
          <p:nvPr>
            <p:ph sz="half" idx="2"/>
          </p:nvPr>
        </p:nvSpPr>
        <p:spPr>
          <a:xfrm>
            <a:off x="347563" y="978409"/>
            <a:ext cx="5634171" cy="5014489"/>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61237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3343" y="320040"/>
            <a:ext cx="11504904" cy="535531"/>
          </a:xfrm>
        </p:spPr>
        <p:txBody>
          <a:bodyPr/>
          <a:lstStyle>
            <a:lvl1pPr>
              <a:defRPr/>
            </a:lvl1pPr>
          </a:lstStyle>
          <a:p>
            <a:r>
              <a:rPr lang="en-US" dirty="0"/>
              <a:t>Click to edit Master title style</a:t>
            </a:r>
          </a:p>
        </p:txBody>
      </p:sp>
      <p:sp>
        <p:nvSpPr>
          <p:cNvPr id="4" name="Content Placeholder 3"/>
          <p:cNvSpPr>
            <a:spLocks noGrp="1"/>
          </p:cNvSpPr>
          <p:nvPr>
            <p:ph sz="half" idx="2"/>
          </p:nvPr>
        </p:nvSpPr>
        <p:spPr>
          <a:xfrm>
            <a:off x="347562" y="3006247"/>
            <a:ext cx="5590038" cy="3219188"/>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193368" y="3006247"/>
            <a:ext cx="5533375" cy="3219188"/>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5">
            <a:extLst>
              <a:ext uri="{FF2B5EF4-FFF2-40B4-BE49-F238E27FC236}">
                <a16:creationId xmlns:a16="http://schemas.microsoft.com/office/drawing/2014/main" id="{C1E37D4D-61EB-B74D-9855-DB9FCC4442C1}"/>
              </a:ext>
            </a:extLst>
          </p:cNvPr>
          <p:cNvSpPr>
            <a:spLocks noGrp="1"/>
          </p:cNvSpPr>
          <p:nvPr>
            <p:ph sz="quarter" idx="10"/>
          </p:nvPr>
        </p:nvSpPr>
        <p:spPr>
          <a:xfrm>
            <a:off x="343343" y="1014608"/>
            <a:ext cx="11383399" cy="1853852"/>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89968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3343" y="320040"/>
            <a:ext cx="11504904" cy="535531"/>
          </a:xfrm>
        </p:spPr>
        <p:txBody>
          <a:bodyPr/>
          <a:lstStyle>
            <a:lvl1pPr>
              <a:defRPr/>
            </a:lvl1pPr>
          </a:lstStyle>
          <a:p>
            <a:r>
              <a:rPr lang="en-US" dirty="0"/>
              <a:t>Click to edit Master title style</a:t>
            </a:r>
          </a:p>
        </p:txBody>
      </p:sp>
      <p:sp>
        <p:nvSpPr>
          <p:cNvPr id="4" name="Content Placeholder 3"/>
          <p:cNvSpPr>
            <a:spLocks noGrp="1"/>
          </p:cNvSpPr>
          <p:nvPr>
            <p:ph sz="half" idx="2"/>
          </p:nvPr>
        </p:nvSpPr>
        <p:spPr>
          <a:xfrm>
            <a:off x="347562" y="1444753"/>
            <a:ext cx="5590038" cy="4198811"/>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193368" y="1444753"/>
            <a:ext cx="5533375" cy="4198811"/>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26208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3343" y="320040"/>
            <a:ext cx="11504904" cy="535531"/>
          </a:xfrm>
        </p:spPr>
        <p:txBody>
          <a:bodyPr/>
          <a:lstStyle>
            <a:lvl1pPr>
              <a:defRPr/>
            </a:lvl1pPr>
          </a:lstStyle>
          <a:p>
            <a:r>
              <a:rPr lang="en-US" dirty="0"/>
              <a:t>Click to edit Master title style</a:t>
            </a:r>
          </a:p>
        </p:txBody>
      </p:sp>
      <p:sp>
        <p:nvSpPr>
          <p:cNvPr id="4" name="Content Placeholder 3"/>
          <p:cNvSpPr>
            <a:spLocks noGrp="1"/>
          </p:cNvSpPr>
          <p:nvPr>
            <p:ph sz="half" idx="2"/>
          </p:nvPr>
        </p:nvSpPr>
        <p:spPr>
          <a:xfrm>
            <a:off x="343342" y="989556"/>
            <a:ext cx="5590038" cy="3632548"/>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193367" y="989556"/>
            <a:ext cx="5533375" cy="3632548"/>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5">
            <a:extLst>
              <a:ext uri="{FF2B5EF4-FFF2-40B4-BE49-F238E27FC236}">
                <a16:creationId xmlns:a16="http://schemas.microsoft.com/office/drawing/2014/main" id="{C1E37D4D-61EB-B74D-9855-DB9FCC4442C1}"/>
              </a:ext>
            </a:extLst>
          </p:cNvPr>
          <p:cNvSpPr>
            <a:spLocks noGrp="1"/>
          </p:cNvSpPr>
          <p:nvPr>
            <p:ph sz="quarter" idx="10"/>
          </p:nvPr>
        </p:nvSpPr>
        <p:spPr>
          <a:xfrm>
            <a:off x="343343" y="4809995"/>
            <a:ext cx="11383399" cy="1437369"/>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157314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3343" y="320040"/>
            <a:ext cx="11504904" cy="535531"/>
          </a:xfrm>
        </p:spPr>
        <p:txBody>
          <a:bodyPr/>
          <a:lstStyle>
            <a:lvl1pPr>
              <a:defRPr/>
            </a:lvl1pPr>
          </a:lstStyle>
          <a:p>
            <a:r>
              <a:rPr lang="en-US" dirty="0"/>
              <a:t>Click to edit Master title style</a:t>
            </a:r>
          </a:p>
        </p:txBody>
      </p:sp>
      <p:sp>
        <p:nvSpPr>
          <p:cNvPr id="4" name="Content Placeholder 3"/>
          <p:cNvSpPr>
            <a:spLocks noGrp="1"/>
          </p:cNvSpPr>
          <p:nvPr>
            <p:ph sz="half" idx="2"/>
          </p:nvPr>
        </p:nvSpPr>
        <p:spPr>
          <a:xfrm>
            <a:off x="347564" y="1444753"/>
            <a:ext cx="3676845" cy="4198811"/>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a:extLst>
              <a:ext uri="{FF2B5EF4-FFF2-40B4-BE49-F238E27FC236}">
                <a16:creationId xmlns:a16="http://schemas.microsoft.com/office/drawing/2014/main" id="{2E3007E8-5F7A-5B44-BA24-DDAE25ABA30D}"/>
              </a:ext>
            </a:extLst>
          </p:cNvPr>
          <p:cNvSpPr>
            <a:spLocks noGrp="1"/>
          </p:cNvSpPr>
          <p:nvPr>
            <p:ph sz="half" idx="10"/>
          </p:nvPr>
        </p:nvSpPr>
        <p:spPr>
          <a:xfrm>
            <a:off x="4253068" y="1444753"/>
            <a:ext cx="3676845" cy="4198811"/>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6B5BE9D3-C10B-D94A-AFB5-804BA169B0C6}"/>
              </a:ext>
            </a:extLst>
          </p:cNvPr>
          <p:cNvSpPr>
            <a:spLocks noGrp="1"/>
          </p:cNvSpPr>
          <p:nvPr>
            <p:ph sz="half" idx="11"/>
          </p:nvPr>
        </p:nvSpPr>
        <p:spPr>
          <a:xfrm>
            <a:off x="8158572" y="1444752"/>
            <a:ext cx="3676845" cy="4198811"/>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95252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3594" y="320040"/>
            <a:ext cx="11504904" cy="535531"/>
          </a:xfrm>
        </p:spPr>
        <p:txBody>
          <a:bodyPr/>
          <a:lstStyle/>
          <a:p>
            <a:r>
              <a:rPr lang="en-US" dirty="0"/>
              <a:t>Click to edit Master title style</a:t>
            </a:r>
          </a:p>
        </p:txBody>
      </p:sp>
    </p:spTree>
    <p:extLst>
      <p:ext uri="{BB962C8B-B14F-4D97-AF65-F5344CB8AC3E}">
        <p14:creationId xmlns:p14="http://schemas.microsoft.com/office/powerpoint/2010/main" val="2711299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dirty="0"/>
              <a:t>Click to edit Master title style</a:t>
            </a:r>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9" name="Picture 8" descr="A close up of a logo&#10;&#10;Description automatically generated">
            <a:extLst>
              <a:ext uri="{FF2B5EF4-FFF2-40B4-BE49-F238E27FC236}">
                <a16:creationId xmlns:a16="http://schemas.microsoft.com/office/drawing/2014/main" id="{94F11B0F-3200-495D-8593-8D2BB0617796}"/>
              </a:ext>
            </a:extLst>
          </p:cNvPr>
          <p:cNvPicPr>
            <a:picLocks noChangeAspect="1"/>
          </p:cNvPicPr>
          <p:nvPr userDrawn="1"/>
        </p:nvPicPr>
        <p:blipFill>
          <a:blip r:embed="rId2"/>
          <a:stretch>
            <a:fillRect/>
          </a:stretch>
        </p:blipFill>
        <p:spPr>
          <a:xfrm>
            <a:off x="423590" y="6458660"/>
            <a:ext cx="1677848" cy="282074"/>
          </a:xfrm>
          <a:prstGeom prst="rect">
            <a:avLst/>
          </a:prstGeom>
        </p:spPr>
      </p:pic>
    </p:spTree>
    <p:extLst>
      <p:ext uri="{BB962C8B-B14F-4D97-AF65-F5344CB8AC3E}">
        <p14:creationId xmlns:p14="http://schemas.microsoft.com/office/powerpoint/2010/main" val="22274589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4378" y="320040"/>
            <a:ext cx="11425236" cy="535531"/>
          </a:xfrm>
        </p:spPr>
        <p:txBody>
          <a:bodyPr/>
          <a:lstStyle/>
          <a:p>
            <a:r>
              <a:rPr lang="en-US" dirty="0"/>
              <a:t>Click to edit Master title style</a:t>
            </a:r>
          </a:p>
        </p:txBody>
      </p:sp>
      <p:sp>
        <p:nvSpPr>
          <p:cNvPr id="3" name="Content Placeholder 2"/>
          <p:cNvSpPr>
            <a:spLocks noGrp="1"/>
          </p:cNvSpPr>
          <p:nvPr>
            <p:ph idx="1"/>
          </p:nvPr>
        </p:nvSpPr>
        <p:spPr>
          <a:xfrm>
            <a:off x="347563" y="1508760"/>
            <a:ext cx="11372771"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84916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135" name="Body Level One…"/>
          <p:cNvSpPr txBox="1">
            <a:spLocks noGrp="1"/>
          </p:cNvSpPr>
          <p:nvPr>
            <p:ph type="body" idx="1"/>
          </p:nvPr>
        </p:nvSpPr>
        <p:spPr>
          <a:xfrm>
            <a:off x="1190625" y="892969"/>
            <a:ext cx="9810750" cy="5072063"/>
          </a:xfrm>
          <a:prstGeom prst="rect">
            <a:avLst/>
          </a:prstGeom>
        </p:spPr>
        <p:txBody>
          <a:bodyPr>
            <a:noAutofit/>
          </a:bodyPr>
          <a:lstStyle>
            <a:lvl1pPr marL="471980" indent="-248746" defTabSz="910796">
              <a:lnSpc>
                <a:spcPct val="90000"/>
              </a:lnSpc>
              <a:spcBef>
                <a:spcPts val="1406"/>
              </a:spcBef>
              <a:buSzPct val="171000"/>
              <a:defRPr sz="1828">
                <a:uFill>
                  <a:solidFill>
                    <a:srgbClr val="000000"/>
                  </a:solidFill>
                </a:uFill>
                <a:latin typeface="Arial"/>
                <a:ea typeface="Arial"/>
                <a:cs typeface="Arial"/>
                <a:sym typeface="Arial"/>
              </a:defRPr>
            </a:lvl1pPr>
            <a:lvl2pPr marL="784508" indent="-248746" defTabSz="910796">
              <a:lnSpc>
                <a:spcPct val="90000"/>
              </a:lnSpc>
              <a:spcBef>
                <a:spcPts val="1406"/>
              </a:spcBef>
              <a:buSzPct val="171000"/>
              <a:defRPr sz="1828">
                <a:uFill>
                  <a:solidFill>
                    <a:srgbClr val="000000"/>
                  </a:solidFill>
                </a:uFill>
                <a:latin typeface="Arial"/>
                <a:ea typeface="Arial"/>
                <a:cs typeface="Arial"/>
                <a:sym typeface="Arial"/>
              </a:defRPr>
            </a:lvl2pPr>
            <a:lvl3pPr marL="1097036" indent="-248746" defTabSz="910796">
              <a:lnSpc>
                <a:spcPct val="90000"/>
              </a:lnSpc>
              <a:spcBef>
                <a:spcPts val="1406"/>
              </a:spcBef>
              <a:buSzPct val="171000"/>
              <a:defRPr sz="1828">
                <a:uFill>
                  <a:solidFill>
                    <a:srgbClr val="000000"/>
                  </a:solidFill>
                </a:uFill>
                <a:latin typeface="Arial"/>
                <a:ea typeface="Arial"/>
                <a:cs typeface="Arial"/>
                <a:sym typeface="Arial"/>
              </a:defRPr>
            </a:lvl3pPr>
            <a:lvl4pPr marL="1409564" indent="-248746" defTabSz="910796">
              <a:lnSpc>
                <a:spcPct val="90000"/>
              </a:lnSpc>
              <a:spcBef>
                <a:spcPts val="1406"/>
              </a:spcBef>
              <a:buSzPct val="171000"/>
              <a:defRPr sz="1828">
                <a:uFill>
                  <a:solidFill>
                    <a:srgbClr val="000000"/>
                  </a:solidFill>
                </a:uFill>
                <a:latin typeface="Arial"/>
                <a:ea typeface="Arial"/>
                <a:cs typeface="Arial"/>
                <a:sym typeface="Arial"/>
              </a:defRPr>
            </a:lvl4pPr>
            <a:lvl5pPr marL="1722092" indent="-248746" defTabSz="910796">
              <a:lnSpc>
                <a:spcPct val="90000"/>
              </a:lnSpc>
              <a:spcBef>
                <a:spcPts val="1406"/>
              </a:spcBef>
              <a:buSzPct val="171000"/>
              <a:defRPr sz="1828">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6" name="Slide Number"/>
          <p:cNvSpPr txBox="1">
            <a:spLocks noGrp="1"/>
          </p:cNvSpPr>
          <p:nvPr>
            <p:ph type="sldNum" sz="quarter" idx="2"/>
          </p:nvPr>
        </p:nvSpPr>
        <p:spPr>
          <a:xfrm>
            <a:off x="5929312" y="6509742"/>
            <a:ext cx="321469" cy="258961"/>
          </a:xfrm>
          <a:prstGeom prst="rect">
            <a:avLst/>
          </a:prstGeom>
        </p:spPr>
        <p:txBody>
          <a:bodyPr/>
          <a:lstStyle>
            <a:lvl1pPr>
              <a:defRPr>
                <a:latin typeface="Gill Sans"/>
                <a:ea typeface="Gill Sans"/>
                <a:cs typeface="Gill Sans"/>
                <a:sym typeface="Gill Sans"/>
              </a:defRPr>
            </a:lvl1pPr>
          </a:lstStyle>
          <a:p>
            <a:fld id="{86CB4B4D-7CA3-9044-876B-883B54F8677D}" type="slidenum">
              <a:t>‹#›</a:t>
            </a:fld>
            <a:endParaRPr/>
          </a:p>
        </p:txBody>
      </p:sp>
    </p:spTree>
    <p:extLst>
      <p:ext uri="{BB962C8B-B14F-4D97-AF65-F5344CB8AC3E}">
        <p14:creationId xmlns:p14="http://schemas.microsoft.com/office/powerpoint/2010/main" val="1580241806"/>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190625" y="1151930"/>
            <a:ext cx="9810750" cy="2321719"/>
          </a:xfrm>
          <a:prstGeom prst="rect">
            <a:avLst/>
          </a:prstGeom>
        </p:spPr>
        <p:txBody>
          <a:bodyPr anchor="b">
            <a:noAutofit/>
          </a:bodyPr>
          <a:lstStyle>
            <a:lvl1pPr>
              <a:defRPr sz="5906">
                <a:latin typeface="Gill Sans"/>
                <a:ea typeface="Gill Sans"/>
                <a:cs typeface="Gill Sans"/>
                <a:sym typeface="Gill Sans"/>
              </a:defRPr>
            </a:lvl1pPr>
          </a:lstStyle>
          <a:p>
            <a:r>
              <a:t>Title Text</a:t>
            </a:r>
          </a:p>
        </p:txBody>
      </p:sp>
      <p:sp>
        <p:nvSpPr>
          <p:cNvPr id="118" name="Body Level One…"/>
          <p:cNvSpPr txBox="1">
            <a:spLocks noGrp="1"/>
          </p:cNvSpPr>
          <p:nvPr>
            <p:ph type="body" sz="quarter" idx="1"/>
          </p:nvPr>
        </p:nvSpPr>
        <p:spPr>
          <a:xfrm>
            <a:off x="1190625" y="3536156"/>
            <a:ext cx="9810750" cy="794742"/>
          </a:xfrm>
          <a:prstGeom prst="rect">
            <a:avLst/>
          </a:prstGeom>
        </p:spPr>
        <p:txBody>
          <a:bodyPr anchor="t">
            <a:noAutofit/>
          </a:bodyPr>
          <a:lstStyle>
            <a:lvl1pPr marL="0" indent="0" algn="ctr">
              <a:spcBef>
                <a:spcPts val="0"/>
              </a:spcBef>
              <a:buSzTx/>
              <a:buNone/>
              <a:defRPr>
                <a:latin typeface="Gill Sans"/>
                <a:ea typeface="Gill Sans"/>
                <a:cs typeface="Gill Sans"/>
                <a:sym typeface="Gill Sans"/>
              </a:defRPr>
            </a:lvl1pPr>
            <a:lvl2pPr marL="0" indent="0" algn="ctr">
              <a:spcBef>
                <a:spcPts val="0"/>
              </a:spcBef>
              <a:buSzTx/>
              <a:buNone/>
              <a:defRPr>
                <a:latin typeface="Gill Sans"/>
                <a:ea typeface="Gill Sans"/>
                <a:cs typeface="Gill Sans"/>
                <a:sym typeface="Gill Sans"/>
              </a:defRPr>
            </a:lvl2pPr>
            <a:lvl3pPr marL="0" indent="0" algn="ctr">
              <a:spcBef>
                <a:spcPts val="0"/>
              </a:spcBef>
              <a:buSzTx/>
              <a:buNone/>
              <a:defRPr>
                <a:latin typeface="Gill Sans"/>
                <a:ea typeface="Gill Sans"/>
                <a:cs typeface="Gill Sans"/>
                <a:sym typeface="Gill Sans"/>
              </a:defRPr>
            </a:lvl3pPr>
            <a:lvl4pPr marL="0" indent="0" algn="ctr">
              <a:spcBef>
                <a:spcPts val="0"/>
              </a:spcBef>
              <a:buSzTx/>
              <a:buNone/>
              <a:defRPr>
                <a:latin typeface="Gill Sans"/>
                <a:ea typeface="Gill Sans"/>
                <a:cs typeface="Gill Sans"/>
                <a:sym typeface="Gill Sans"/>
              </a:defRPr>
            </a:lvl4pPr>
            <a:lvl5pPr marL="0" indent="0" algn="ctr">
              <a:spcBef>
                <a:spcPts val="0"/>
              </a:spcBef>
              <a:buSzTx/>
              <a:buNone/>
              <a:defRPr>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5929312" y="6509742"/>
            <a:ext cx="321469" cy="258961"/>
          </a:xfrm>
          <a:prstGeom prst="rect">
            <a:avLst/>
          </a:prstGeom>
        </p:spPr>
        <p:txBody>
          <a:bodyPr/>
          <a:lstStyle>
            <a:lvl1pPr>
              <a:defRPr>
                <a:latin typeface="Gill Sans"/>
                <a:ea typeface="Gill Sans"/>
                <a:cs typeface="Gill Sans"/>
                <a:sym typeface="Gill Sans"/>
              </a:defRPr>
            </a:lvl1pPr>
          </a:lstStyle>
          <a:p>
            <a:fld id="{86CB4B4D-7CA3-9044-876B-883B54F8677D}" type="slidenum">
              <a:t>‹#›</a:t>
            </a:fld>
            <a:endParaRPr/>
          </a:p>
        </p:txBody>
      </p:sp>
    </p:spTree>
    <p:extLst>
      <p:ext uri="{BB962C8B-B14F-4D97-AF65-F5344CB8AC3E}">
        <p14:creationId xmlns:p14="http://schemas.microsoft.com/office/powerpoint/2010/main" val="38066076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a:t>Click to edit Master title style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751671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dirty="0"/>
              <a:t>Click to edit Master title style</a:t>
            </a: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8" name="Picture 7" descr="A close up of a logo&#10;&#10;Description automatically generated">
            <a:extLst>
              <a:ext uri="{FF2B5EF4-FFF2-40B4-BE49-F238E27FC236}">
                <a16:creationId xmlns:a16="http://schemas.microsoft.com/office/drawing/2014/main" id="{C38C21CF-F35D-4867-8E5F-12CBAB424B28}"/>
              </a:ext>
            </a:extLst>
          </p:cNvPr>
          <p:cNvPicPr>
            <a:picLocks noChangeAspect="1"/>
          </p:cNvPicPr>
          <p:nvPr userDrawn="1"/>
        </p:nvPicPr>
        <p:blipFill>
          <a:blip r:embed="rId2"/>
          <a:stretch>
            <a:fillRect/>
          </a:stretch>
        </p:blipFill>
        <p:spPr>
          <a:xfrm>
            <a:off x="423590" y="6458660"/>
            <a:ext cx="1677848" cy="282074"/>
          </a:xfrm>
          <a:prstGeom prst="rect">
            <a:avLst/>
          </a:prstGeom>
        </p:spPr>
      </p:pic>
    </p:spTree>
    <p:extLst>
      <p:ext uri="{BB962C8B-B14F-4D97-AF65-F5344CB8AC3E}">
        <p14:creationId xmlns:p14="http://schemas.microsoft.com/office/powerpoint/2010/main" val="2987582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D6DB211-F94D-644A-8C58-020193A03AAA}"/>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417010" y="1444752"/>
            <a:ext cx="5507832"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417010" y="2275467"/>
            <a:ext cx="5507832" cy="3373229"/>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6193368" y="1444752"/>
            <a:ext cx="5504688"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93368" y="2275467"/>
            <a:ext cx="5504688" cy="3373229"/>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7" name="Rectangle 6">
            <a:extLst>
              <a:ext uri="{FF2B5EF4-FFF2-40B4-BE49-F238E27FC236}">
                <a16:creationId xmlns:a16="http://schemas.microsoft.com/office/drawing/2014/main" id="{300C0632-ACDA-4D24-A2CC-14539B91BC55}"/>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3" name="Picture 12" descr="A close up of a logo&#10;&#10;Description automatically generated">
            <a:extLst>
              <a:ext uri="{FF2B5EF4-FFF2-40B4-BE49-F238E27FC236}">
                <a16:creationId xmlns:a16="http://schemas.microsoft.com/office/drawing/2014/main" id="{87D03815-7B8C-465E-8D5F-A61474C9CE39}"/>
              </a:ext>
            </a:extLst>
          </p:cNvPr>
          <p:cNvPicPr>
            <a:picLocks noChangeAspect="1"/>
          </p:cNvPicPr>
          <p:nvPr userDrawn="1"/>
        </p:nvPicPr>
        <p:blipFill>
          <a:blip r:embed="rId2"/>
          <a:stretch>
            <a:fillRect/>
          </a:stretch>
        </p:blipFill>
        <p:spPr>
          <a:xfrm>
            <a:off x="423590" y="6458660"/>
            <a:ext cx="1677848" cy="282074"/>
          </a:xfrm>
          <a:prstGeom prst="rect">
            <a:avLst/>
          </a:prstGeom>
        </p:spPr>
      </p:pic>
    </p:spTree>
    <p:extLst>
      <p:ext uri="{BB962C8B-B14F-4D97-AF65-F5344CB8AC3E}">
        <p14:creationId xmlns:p14="http://schemas.microsoft.com/office/powerpoint/2010/main" val="3260578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3 content boxes with reverse header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FC5867-1737-E84C-B42D-608A49EBBAA6}"/>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14350"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14350"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lvl="2"/>
            <a:r>
              <a:rPr lang="en-US" dirty="0"/>
              <a:t>Third level</a:t>
            </a:r>
          </a:p>
        </p:txBody>
      </p:sp>
      <p:sp>
        <p:nvSpPr>
          <p:cNvPr id="9" name="Rectangle 6">
            <a:extLst>
              <a:ext uri="{FF2B5EF4-FFF2-40B4-BE49-F238E27FC236}">
                <a16:creationId xmlns:a16="http://schemas.microsoft.com/office/drawing/2014/main" id="{C4B83B09-CF3A-4A36-84C0-D32086A13DE2}"/>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3" name="Picture 12" descr="A close up of a logo&#10;&#10;Description automatically generated">
            <a:extLst>
              <a:ext uri="{FF2B5EF4-FFF2-40B4-BE49-F238E27FC236}">
                <a16:creationId xmlns:a16="http://schemas.microsoft.com/office/drawing/2014/main" id="{8D625277-A487-41BD-990B-DFA21E690DB4}"/>
              </a:ext>
            </a:extLst>
          </p:cNvPr>
          <p:cNvPicPr>
            <a:picLocks noChangeAspect="1"/>
          </p:cNvPicPr>
          <p:nvPr userDrawn="1"/>
        </p:nvPicPr>
        <p:blipFill>
          <a:blip r:embed="rId2"/>
          <a:stretch>
            <a:fillRect/>
          </a:stretch>
        </p:blipFill>
        <p:spPr>
          <a:xfrm>
            <a:off x="423590" y="6458660"/>
            <a:ext cx="1677848" cy="282074"/>
          </a:xfrm>
          <a:prstGeom prst="rect">
            <a:avLst/>
          </a:prstGeom>
        </p:spPr>
      </p:pic>
    </p:spTree>
    <p:extLst>
      <p:ext uri="{BB962C8B-B14F-4D97-AF65-F5344CB8AC3E}">
        <p14:creationId xmlns:p14="http://schemas.microsoft.com/office/powerpoint/2010/main" val="1861005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5840756"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6351585" y="1435551"/>
            <a:ext cx="5840415"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583867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6351584" y="948037"/>
            <a:ext cx="584041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80804" y="966165"/>
            <a:ext cx="5815195" cy="457200"/>
          </a:xfrm>
          <a:noFill/>
          <a:ln w="12700">
            <a:noFill/>
          </a:ln>
        </p:spPr>
        <p:txBody>
          <a:bodyPr tIns="91440" bIns="91440" anchor="ctr"/>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0804" y="1517523"/>
            <a:ext cx="5815195"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6357344" y="966165"/>
            <a:ext cx="5811876"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6357344" y="1517523"/>
            <a:ext cx="5811876"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42737"/>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831714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299090" y="1435551"/>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2386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000" y="966165"/>
            <a:ext cx="3833880" cy="457200"/>
          </a:xfrm>
          <a:noFill/>
          <a:ln w="12700">
            <a:noFill/>
          </a:ln>
        </p:spPr>
        <p:txBody>
          <a:bodyPr tIns="91440" bIns="91440" anchor="ctr"/>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3833880"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312016" y="966165"/>
            <a:ext cx="3831692"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319831" y="1517904"/>
            <a:ext cx="3831692"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37939" y="966165"/>
            <a:ext cx="3797323"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45754" y="1517904"/>
            <a:ext cx="3797323" cy="4110352"/>
          </a:xfrm>
          <a:ln w="12700">
            <a:noFill/>
          </a:ln>
        </p:spPr>
        <p:txBody>
          <a:bodyPr tIns="45720" bIns="91440"/>
          <a:lstStyle>
            <a:lvl1pPr marL="227013" indent="-227013">
              <a:lnSpc>
                <a:spcPct val="90000"/>
              </a:lnSpc>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936" y="347472"/>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085213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3 section science highl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816" y="966459"/>
            <a:ext cx="2881524"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8" name="Rectangle 37">
            <a:extLst>
              <a:ext uri="{FF2B5EF4-FFF2-40B4-BE49-F238E27FC236}">
                <a16:creationId xmlns:a16="http://schemas.microsoft.com/office/drawing/2014/main" id="{1DC80716-D7F2-40BD-B894-87B7C5521D93}"/>
              </a:ext>
            </a:extLst>
          </p:cNvPr>
          <p:cNvSpPr/>
          <p:nvPr userDrawn="1"/>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0" y="948037"/>
            <a:ext cx="287480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914400" indent="-227013">
              <a:lnSpc>
                <a:spcPct val="90000"/>
              </a:lnSpc>
              <a:buFont typeface="Century Gothic" panose="020B0502020202020204" pitchFamily="34" charset="0"/>
              <a:buChar char="•"/>
              <a:tabLst/>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83916" y="969264"/>
            <a:ext cx="2881524"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30537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a:lnSpc>
                <a:spcPct val="90000"/>
              </a:lnSpc>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04922" y="969264"/>
            <a:ext cx="2868091"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12952"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47472"/>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12498" y="969264"/>
            <a:ext cx="2879502"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3193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Tree>
    <p:extLst>
      <p:ext uri="{BB962C8B-B14F-4D97-AF65-F5344CB8AC3E}">
        <p14:creationId xmlns:p14="http://schemas.microsoft.com/office/powerpoint/2010/main" val="1846977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D526DD64-4683-4B65-BA4A-31D6F33A3B75}"/>
              </a:ext>
            </a:extLst>
          </p:cNvPr>
          <p:cNvPicPr>
            <a:picLocks noChangeAspect="1"/>
          </p:cNvPicPr>
          <p:nvPr userDrawn="1"/>
        </p:nvPicPr>
        <p:blipFill>
          <a:blip r:embed="rId24"/>
          <a:stretch>
            <a:fillRect/>
          </a:stretch>
        </p:blipFill>
        <p:spPr>
          <a:xfrm>
            <a:off x="423590" y="6458660"/>
            <a:ext cx="1677848" cy="282074"/>
          </a:xfrm>
          <a:prstGeom prst="rect">
            <a:avLst/>
          </a:prstGeom>
        </p:spPr>
      </p:pic>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725756759"/>
      </p:ext>
    </p:extLst>
  </p:cSld>
  <p:clrMap bg1="lt1" tx1="dk1" bg2="lt2" tx2="dk2" accent1="accent1" accent2="accent2" accent3="accent3" accent4="accent4" accent5="accent5" accent6="accent6" hlink="hlink" folHlink="folHlink"/>
  <p:sldLayoutIdLst>
    <p:sldLayoutId id="2147483671" r:id="rId1"/>
    <p:sldLayoutId id="2147483732" r:id="rId2"/>
    <p:sldLayoutId id="2147483716" r:id="rId3"/>
    <p:sldLayoutId id="2147483736" r:id="rId4"/>
    <p:sldLayoutId id="2147483663" r:id="rId5"/>
    <p:sldLayoutId id="2147483685" r:id="rId6"/>
    <p:sldLayoutId id="2147483750" r:id="rId7"/>
    <p:sldLayoutId id="2147483755" r:id="rId8"/>
    <p:sldLayoutId id="2147483754" r:id="rId9"/>
    <p:sldLayoutId id="2147483667" r:id="rId10"/>
    <p:sldLayoutId id="2147483725" r:id="rId11"/>
    <p:sldLayoutId id="2147483756" r:id="rId12"/>
    <p:sldLayoutId id="2147483678" r:id="rId13"/>
    <p:sldLayoutId id="2147483757" r:id="rId14"/>
    <p:sldLayoutId id="2147483758" r:id="rId15"/>
    <p:sldLayoutId id="2147483759" r:id="rId16"/>
    <p:sldLayoutId id="2147483760" r:id="rId17"/>
    <p:sldLayoutId id="2147483761" r:id="rId18"/>
    <p:sldLayoutId id="2147483762" r:id="rId19"/>
    <p:sldLayoutId id="2147483763" r:id="rId20"/>
    <p:sldLayoutId id="2147483764" r:id="rId21"/>
    <p:sldLayoutId id="2147483765" r:id="rId22"/>
  </p:sldLayoutIdLs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31.png"/><Relationship Id="rId4" Type="http://schemas.openxmlformats.org/officeDocument/2006/relationships/image" Target="../media/image1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33.emf"/><Relationship Id="rId4" Type="http://schemas.openxmlformats.org/officeDocument/2006/relationships/image" Target="../media/image32.emf"/></Relationships>
</file>

<file path=ppt/slides/_rels/slide1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37.emf"/><Relationship Id="rId4" Type="http://schemas.openxmlformats.org/officeDocument/2006/relationships/image" Target="../media/image36.emf"/></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41.tiff"/></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44.emf"/></Relationships>
</file>

<file path=ppt/slides/_rels/slide2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6.gif"/></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1.emf"/><Relationship Id="rId4" Type="http://schemas.openxmlformats.org/officeDocument/2006/relationships/image" Target="../media/image50.emf"/></Relationships>
</file>

<file path=ppt/slides/_rels/slide2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jpg"/><Relationship Id="rId3" Type="http://schemas.openxmlformats.org/officeDocument/2006/relationships/image" Target="../media/image52.jpg"/><Relationship Id="rId7" Type="http://schemas.openxmlformats.org/officeDocument/2006/relationships/image" Target="../media/image56.svg"/><Relationship Id="rId12"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image" Target="../media/image55.png"/><Relationship Id="rId11" Type="http://schemas.openxmlformats.org/officeDocument/2006/relationships/image" Target="../media/image60.gif"/><Relationship Id="rId5" Type="http://schemas.openxmlformats.org/officeDocument/2006/relationships/image" Target="../media/image54.jp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svg"/><Relationship Id="rId14" Type="http://schemas.openxmlformats.org/officeDocument/2006/relationships/image" Target="../media/image63.png"/></Relationships>
</file>

<file path=ppt/slides/_rels/slide2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jpeg"/><Relationship Id="rId7" Type="http://schemas.openxmlformats.org/officeDocument/2006/relationships/image" Target="../media/image68.tif"/><Relationship Id="rId2" Type="http://schemas.openxmlformats.org/officeDocument/2006/relationships/notesSlide" Target="../notesSlides/notesSlide21.xml"/><Relationship Id="rId1" Type="http://schemas.openxmlformats.org/officeDocument/2006/relationships/slideLayout" Target="../slideLayouts/slideLayout2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63.png"/></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6.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800C1-4BD0-4441-9F02-CABA00D22C2F}"/>
              </a:ext>
            </a:extLst>
          </p:cNvPr>
          <p:cNvSpPr>
            <a:spLocks noGrp="1"/>
          </p:cNvSpPr>
          <p:nvPr>
            <p:ph type="ctrTitle"/>
          </p:nvPr>
        </p:nvSpPr>
        <p:spPr>
          <a:xfrm>
            <a:off x="428735" y="1272192"/>
            <a:ext cx="7883991" cy="1255728"/>
          </a:xfrm>
        </p:spPr>
        <p:txBody>
          <a:bodyPr/>
          <a:lstStyle/>
          <a:p>
            <a:r>
              <a:rPr lang="en-US" sz="2800" dirty="0"/>
              <a:t>Nuclear Astrophysics Approaching the </a:t>
            </a:r>
            <a:r>
              <a:rPr lang="en-US" sz="2800" dirty="0" err="1"/>
              <a:t>Exascale</a:t>
            </a:r>
            <a:r>
              <a:rPr lang="en-US" sz="2800" dirty="0"/>
              <a:t>: Multi-physics Simulations of Stellar Explosions and Their Nucleosynthesis </a:t>
            </a:r>
          </a:p>
        </p:txBody>
      </p:sp>
      <p:sp>
        <p:nvSpPr>
          <p:cNvPr id="3" name="Subtitle 2">
            <a:extLst>
              <a:ext uri="{FF2B5EF4-FFF2-40B4-BE49-F238E27FC236}">
                <a16:creationId xmlns:a16="http://schemas.microsoft.com/office/drawing/2014/main" id="{14112E8D-8CA8-4596-914D-BD6FE69564F5}"/>
              </a:ext>
            </a:extLst>
          </p:cNvPr>
          <p:cNvSpPr>
            <a:spLocks noGrp="1"/>
          </p:cNvSpPr>
          <p:nvPr>
            <p:ph type="subTitle" idx="1"/>
          </p:nvPr>
        </p:nvSpPr>
        <p:spPr>
          <a:xfrm>
            <a:off x="428735" y="2798629"/>
            <a:ext cx="5440514" cy="2028101"/>
          </a:xfrm>
        </p:spPr>
        <p:txBody>
          <a:bodyPr anchor="t"/>
          <a:lstStyle/>
          <a:p>
            <a:r>
              <a:rPr lang="en-US" dirty="0"/>
              <a:t>Bronson Messer</a:t>
            </a:r>
          </a:p>
          <a:p>
            <a:endParaRPr lang="en-US" dirty="0"/>
          </a:p>
          <a:p>
            <a:pPr>
              <a:lnSpc>
                <a:spcPct val="80000"/>
              </a:lnSpc>
              <a:spcBef>
                <a:spcPts val="600"/>
              </a:spcBef>
            </a:pPr>
            <a:r>
              <a:rPr lang="en-US" dirty="0"/>
              <a:t>Oak Ridge Leadership Computing Facility</a:t>
            </a:r>
          </a:p>
          <a:p>
            <a:pPr>
              <a:lnSpc>
                <a:spcPct val="80000"/>
              </a:lnSpc>
              <a:spcBef>
                <a:spcPts val="600"/>
              </a:spcBef>
            </a:pPr>
            <a:r>
              <a:rPr lang="en-US" dirty="0"/>
              <a:t>Oak Ridge National Laboratory</a:t>
            </a:r>
          </a:p>
          <a:p>
            <a:pPr>
              <a:lnSpc>
                <a:spcPct val="80000"/>
              </a:lnSpc>
              <a:spcBef>
                <a:spcPts val="600"/>
              </a:spcBef>
            </a:pPr>
            <a:r>
              <a:rPr lang="en-US" dirty="0"/>
              <a:t>&amp;</a:t>
            </a:r>
          </a:p>
          <a:p>
            <a:pPr>
              <a:lnSpc>
                <a:spcPct val="80000"/>
              </a:lnSpc>
              <a:spcBef>
                <a:spcPts val="600"/>
              </a:spcBef>
            </a:pPr>
            <a:r>
              <a:rPr lang="en-US" dirty="0"/>
              <a:t>Department of Physics &amp; Astronomy</a:t>
            </a:r>
          </a:p>
          <a:p>
            <a:pPr>
              <a:lnSpc>
                <a:spcPct val="80000"/>
              </a:lnSpc>
              <a:spcBef>
                <a:spcPts val="600"/>
              </a:spcBef>
            </a:pPr>
            <a:r>
              <a:rPr lang="en-US" dirty="0"/>
              <a:t>University of Tennessee, Knoxville</a:t>
            </a:r>
          </a:p>
        </p:txBody>
      </p:sp>
      <p:pic>
        <p:nvPicPr>
          <p:cNvPr id="4" name="Picture 3">
            <a:extLst>
              <a:ext uri="{FF2B5EF4-FFF2-40B4-BE49-F238E27FC236}">
                <a16:creationId xmlns:a16="http://schemas.microsoft.com/office/drawing/2014/main" id="{6BCEAF35-12D0-2D4A-8D9B-4980B4B43C0D}"/>
              </a:ext>
            </a:extLst>
          </p:cNvPr>
          <p:cNvPicPr>
            <a:picLocks noChangeAspect="1"/>
          </p:cNvPicPr>
          <p:nvPr/>
        </p:nvPicPr>
        <p:blipFill rotWithShape="1">
          <a:blip r:embed="rId3"/>
          <a:srcRect l="10269" r="11833"/>
          <a:stretch/>
        </p:blipFill>
        <p:spPr>
          <a:xfrm>
            <a:off x="8411801" y="1272192"/>
            <a:ext cx="3066522" cy="3901524"/>
          </a:xfrm>
          <a:prstGeom prst="rect">
            <a:avLst/>
          </a:prstGeom>
        </p:spPr>
      </p:pic>
      <p:sp>
        <p:nvSpPr>
          <p:cNvPr id="5" name="TextBox 4">
            <a:extLst>
              <a:ext uri="{FF2B5EF4-FFF2-40B4-BE49-F238E27FC236}">
                <a16:creationId xmlns:a16="http://schemas.microsoft.com/office/drawing/2014/main" id="{46893F0D-4549-4A46-82F2-A80F8A1BA1EC}"/>
              </a:ext>
            </a:extLst>
          </p:cNvPr>
          <p:cNvSpPr txBox="1"/>
          <p:nvPr/>
        </p:nvSpPr>
        <p:spPr>
          <a:xfrm>
            <a:off x="212035" y="5791201"/>
            <a:ext cx="4179349" cy="590931"/>
          </a:xfrm>
          <a:prstGeom prst="rect">
            <a:avLst/>
          </a:prstGeom>
          <a:noFill/>
        </p:spPr>
        <p:txBody>
          <a:bodyPr wrap="none" rtlCol="0">
            <a:spAutoFit/>
          </a:bodyPr>
          <a:lstStyle/>
          <a:p>
            <a:pPr algn="l">
              <a:lnSpc>
                <a:spcPct val="90000"/>
              </a:lnSpc>
            </a:pPr>
            <a:r>
              <a:rPr lang="en-US" b="1" dirty="0">
                <a:latin typeface="+mn-lt"/>
              </a:rPr>
              <a:t>J. A. Harris</a:t>
            </a:r>
            <a:r>
              <a:rPr lang="en-US" b="1" baseline="30000" dirty="0">
                <a:latin typeface="+mn-lt"/>
              </a:rPr>
              <a:t>1</a:t>
            </a:r>
            <a:r>
              <a:rPr lang="en-US" b="1" dirty="0">
                <a:latin typeface="+mn-lt"/>
              </a:rPr>
              <a:t>, M. Sandoval</a:t>
            </a:r>
            <a:r>
              <a:rPr lang="en-US" b="1" baseline="30000" dirty="0">
                <a:latin typeface="+mn-lt"/>
              </a:rPr>
              <a:t>2</a:t>
            </a:r>
            <a:r>
              <a:rPr lang="en-US" b="1" dirty="0">
                <a:latin typeface="+mn-lt"/>
              </a:rPr>
              <a:t>, F. Rivas</a:t>
            </a:r>
            <a:r>
              <a:rPr lang="en-US" b="1" baseline="30000" dirty="0">
                <a:latin typeface="+mn-lt"/>
              </a:rPr>
              <a:t>2</a:t>
            </a:r>
            <a:r>
              <a:rPr lang="en-US" b="1" dirty="0">
                <a:latin typeface="+mn-lt"/>
              </a:rPr>
              <a:t>, </a:t>
            </a:r>
          </a:p>
          <a:p>
            <a:pPr algn="l">
              <a:lnSpc>
                <a:spcPct val="90000"/>
              </a:lnSpc>
            </a:pPr>
            <a:r>
              <a:rPr lang="en-US" b="1" dirty="0"/>
              <a:t>T. Papatheodore</a:t>
            </a:r>
            <a:r>
              <a:rPr lang="en-US" b="1" baseline="30000" dirty="0"/>
              <a:t>1</a:t>
            </a:r>
            <a:r>
              <a:rPr lang="en-US" b="1" dirty="0"/>
              <a:t>, </a:t>
            </a:r>
            <a:r>
              <a:rPr lang="en-US" b="1" dirty="0">
                <a:latin typeface="+mn-lt"/>
              </a:rPr>
              <a:t>H. Klion</a:t>
            </a:r>
            <a:r>
              <a:rPr lang="en-US" b="1" baseline="30000" dirty="0">
                <a:latin typeface="+mn-lt"/>
              </a:rPr>
              <a:t>3,1</a:t>
            </a:r>
          </a:p>
        </p:txBody>
      </p:sp>
      <p:sp>
        <p:nvSpPr>
          <p:cNvPr id="6" name="TextBox 5">
            <a:extLst>
              <a:ext uri="{FF2B5EF4-FFF2-40B4-BE49-F238E27FC236}">
                <a16:creationId xmlns:a16="http://schemas.microsoft.com/office/drawing/2014/main" id="{AB0418CE-7DE9-9141-8CAB-1C2E092C4598}"/>
              </a:ext>
            </a:extLst>
          </p:cNvPr>
          <p:cNvSpPr txBox="1"/>
          <p:nvPr/>
        </p:nvSpPr>
        <p:spPr>
          <a:xfrm>
            <a:off x="6182912" y="5791201"/>
            <a:ext cx="3553755" cy="840230"/>
          </a:xfrm>
          <a:prstGeom prst="rect">
            <a:avLst/>
          </a:prstGeom>
          <a:noFill/>
        </p:spPr>
        <p:txBody>
          <a:bodyPr wrap="square" rtlCol="0">
            <a:spAutoFit/>
          </a:bodyPr>
          <a:lstStyle/>
          <a:p>
            <a:pPr marL="342900" indent="-342900" algn="l">
              <a:lnSpc>
                <a:spcPct val="90000"/>
              </a:lnSpc>
              <a:buAutoNum type="arabicParenBoth"/>
            </a:pPr>
            <a:r>
              <a:rPr lang="en-US" dirty="0">
                <a:latin typeface="+mn-lt"/>
              </a:rPr>
              <a:t>ORNL</a:t>
            </a:r>
          </a:p>
          <a:p>
            <a:pPr marL="342900" indent="-342900" algn="l">
              <a:lnSpc>
                <a:spcPct val="90000"/>
              </a:lnSpc>
              <a:buAutoNum type="arabicParenBoth"/>
            </a:pPr>
            <a:r>
              <a:rPr lang="en-US" dirty="0">
                <a:latin typeface="+mn-lt"/>
              </a:rPr>
              <a:t>UTK </a:t>
            </a:r>
          </a:p>
          <a:p>
            <a:pPr marL="342900" indent="-342900" algn="l">
              <a:lnSpc>
                <a:spcPct val="90000"/>
              </a:lnSpc>
              <a:buAutoNum type="arabicParenBoth"/>
            </a:pPr>
            <a:r>
              <a:rPr lang="en-US" dirty="0">
                <a:latin typeface="+mn-lt"/>
              </a:rPr>
              <a:t>UC Berkeley</a:t>
            </a:r>
          </a:p>
        </p:txBody>
      </p:sp>
      <p:pic>
        <p:nvPicPr>
          <p:cNvPr id="8" name="Picture 7">
            <a:extLst>
              <a:ext uri="{FF2B5EF4-FFF2-40B4-BE49-F238E27FC236}">
                <a16:creationId xmlns:a16="http://schemas.microsoft.com/office/drawing/2014/main" id="{1B5F548A-701C-2642-8E43-8FB578697A8E}"/>
              </a:ext>
            </a:extLst>
          </p:cNvPr>
          <p:cNvPicPr>
            <a:picLocks noChangeAspect="1"/>
          </p:cNvPicPr>
          <p:nvPr/>
        </p:nvPicPr>
        <p:blipFill>
          <a:blip r:embed="rId4"/>
          <a:stretch>
            <a:fillRect/>
          </a:stretch>
        </p:blipFill>
        <p:spPr>
          <a:xfrm>
            <a:off x="9467253" y="-376572"/>
            <a:ext cx="1881564" cy="1881564"/>
          </a:xfrm>
          <a:prstGeom prst="rect">
            <a:avLst/>
          </a:prstGeom>
        </p:spPr>
      </p:pic>
    </p:spTree>
    <p:extLst>
      <p:ext uri="{BB962C8B-B14F-4D97-AF65-F5344CB8AC3E}">
        <p14:creationId xmlns:p14="http://schemas.microsoft.com/office/powerpoint/2010/main" val="1713182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err="1"/>
              <a:t>CCSNe</a:t>
            </a:r>
            <a:r>
              <a:rPr lang="en-US" dirty="0"/>
              <a:t> in nature are 3D</a:t>
            </a:r>
          </a:p>
        </p:txBody>
      </p:sp>
      <p:pic>
        <p:nvPicPr>
          <p:cNvPr id="9" name="Content Placeholder 5"/>
          <p:cNvPicPr>
            <a:picLocks noGrp="1" noChangeAspect="1"/>
          </p:cNvPicPr>
          <p:nvPr>
            <p:ph sz="half" idx="2"/>
          </p:nvPr>
        </p:nvPicPr>
        <p:blipFill>
          <a:blip r:embed="rId3"/>
          <a:stretch>
            <a:fillRect/>
          </a:stretch>
        </p:blipFill>
        <p:spPr>
          <a:xfrm>
            <a:off x="1680579" y="2432195"/>
            <a:ext cx="3659081" cy="3656349"/>
          </a:xfrm>
          <a:prstGeom prst="rect">
            <a:avLst/>
          </a:prstGeom>
        </p:spPr>
      </p:pic>
      <p:pic>
        <p:nvPicPr>
          <p:cNvPr id="10" name="Content Placeholder 6"/>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7491721" y="542085"/>
            <a:ext cx="4384870" cy="3656349"/>
          </a:xfrm>
          <a:prstGeom prst="rect">
            <a:avLst/>
          </a:prstGeom>
        </p:spPr>
      </p:pic>
      <p:sp>
        <p:nvSpPr>
          <p:cNvPr id="13" name="Content Placeholder 2"/>
          <p:cNvSpPr txBox="1">
            <a:spLocks/>
          </p:cNvSpPr>
          <p:nvPr/>
        </p:nvSpPr>
        <p:spPr>
          <a:xfrm>
            <a:off x="1915872" y="1953692"/>
            <a:ext cx="3188494" cy="550450"/>
          </a:xfrm>
          <a:prstGeom prst="rect">
            <a:avLst/>
          </a:prstGeom>
        </p:spPr>
        <p:txBody>
          <a:bodyPr tIns="91440">
            <a:noAutofit/>
          </a:bodyPr>
          <a:lstStyle/>
          <a:p>
            <a:pPr algn="ctr">
              <a:spcBef>
                <a:spcPts val="24"/>
              </a:spcBef>
            </a:pPr>
            <a:r>
              <a:rPr lang="en-US" sz="2000" dirty="0"/>
              <a:t>X-ray: </a:t>
            </a:r>
            <a:r>
              <a:rPr lang="en-US" sz="2000" dirty="0">
                <a:solidFill>
                  <a:srgbClr val="007F00"/>
                </a:solidFill>
              </a:rPr>
              <a:t>Si/Mg</a:t>
            </a:r>
            <a:r>
              <a:rPr lang="en-US" sz="2000" dirty="0"/>
              <a:t>,</a:t>
            </a:r>
            <a:r>
              <a:rPr lang="en-US" sz="2000" dirty="0">
                <a:solidFill>
                  <a:srgbClr val="007F00"/>
                </a:solidFill>
              </a:rPr>
              <a:t> </a:t>
            </a:r>
            <a:r>
              <a:rPr lang="en-US" sz="2000" baseline="30000" dirty="0">
                <a:solidFill>
                  <a:srgbClr val="0000FF"/>
                </a:solidFill>
              </a:rPr>
              <a:t>44</a:t>
            </a:r>
            <a:r>
              <a:rPr lang="en-US" sz="2000" dirty="0">
                <a:solidFill>
                  <a:srgbClr val="0000FF"/>
                </a:solidFill>
              </a:rPr>
              <a:t>Ti</a:t>
            </a:r>
            <a:r>
              <a:rPr lang="en-US" sz="2000" dirty="0"/>
              <a:t>,</a:t>
            </a:r>
            <a:r>
              <a:rPr lang="en-US" sz="2000" dirty="0">
                <a:solidFill>
                  <a:srgbClr val="0000FF"/>
                </a:solidFill>
              </a:rPr>
              <a:t> </a:t>
            </a:r>
            <a:r>
              <a:rPr lang="en-US" sz="2000" dirty="0">
                <a:solidFill>
                  <a:srgbClr val="FF0000"/>
                </a:solidFill>
              </a:rPr>
              <a:t>Fe</a:t>
            </a:r>
          </a:p>
        </p:txBody>
      </p:sp>
      <p:sp>
        <p:nvSpPr>
          <p:cNvPr id="14" name="Content Placeholder 2"/>
          <p:cNvSpPr txBox="1">
            <a:spLocks/>
          </p:cNvSpPr>
          <p:nvPr/>
        </p:nvSpPr>
        <p:spPr>
          <a:xfrm>
            <a:off x="7773685" y="52341"/>
            <a:ext cx="3820941" cy="550450"/>
          </a:xfrm>
          <a:prstGeom prst="rect">
            <a:avLst/>
          </a:prstGeom>
        </p:spPr>
        <p:txBody>
          <a:bodyPr tIns="91440">
            <a:noAutofit/>
          </a:bodyPr>
          <a:lstStyle/>
          <a:p>
            <a:pPr algn="ctr">
              <a:spcBef>
                <a:spcPts val="24"/>
              </a:spcBef>
            </a:pPr>
            <a:r>
              <a:rPr lang="en-US" sz="2000" dirty="0"/>
              <a:t>Infrared: Sulfur</a:t>
            </a:r>
          </a:p>
        </p:txBody>
      </p:sp>
      <p:sp>
        <p:nvSpPr>
          <p:cNvPr id="15" name="Rectangle 14"/>
          <p:cNvSpPr/>
          <p:nvPr/>
        </p:nvSpPr>
        <p:spPr>
          <a:xfrm>
            <a:off x="2882721" y="6099017"/>
            <a:ext cx="3188495" cy="307777"/>
          </a:xfrm>
          <a:prstGeom prst="rect">
            <a:avLst/>
          </a:prstGeom>
        </p:spPr>
        <p:txBody>
          <a:bodyPr wrap="square">
            <a:spAutoFit/>
          </a:bodyPr>
          <a:lstStyle/>
          <a:p>
            <a:pPr algn="ctr"/>
            <a:r>
              <a:rPr lang="en-US" sz="1400" dirty="0" err="1"/>
              <a:t>Grefenstette</a:t>
            </a:r>
            <a:r>
              <a:rPr lang="en-US" sz="1400" dirty="0"/>
              <a:t>+ (2014)</a:t>
            </a:r>
          </a:p>
        </p:txBody>
      </p:sp>
      <p:sp>
        <p:nvSpPr>
          <p:cNvPr id="16" name="Rectangle 15"/>
          <p:cNvSpPr/>
          <p:nvPr/>
        </p:nvSpPr>
        <p:spPr>
          <a:xfrm>
            <a:off x="7773684" y="4263321"/>
            <a:ext cx="3820942" cy="307777"/>
          </a:xfrm>
          <a:prstGeom prst="rect">
            <a:avLst/>
          </a:prstGeom>
        </p:spPr>
        <p:txBody>
          <a:bodyPr wrap="square">
            <a:spAutoFit/>
          </a:bodyPr>
          <a:lstStyle/>
          <a:p>
            <a:pPr algn="ctr"/>
            <a:r>
              <a:rPr lang="en-US" sz="1400" dirty="0" err="1"/>
              <a:t>Milisavljevic</a:t>
            </a:r>
            <a:r>
              <a:rPr lang="en-US" sz="1400" dirty="0"/>
              <a:t> &amp; </a:t>
            </a:r>
            <a:r>
              <a:rPr lang="en-US" sz="1400" dirty="0" err="1"/>
              <a:t>Fesen</a:t>
            </a:r>
            <a:r>
              <a:rPr lang="en-US" sz="1400" dirty="0"/>
              <a:t> (2015)</a:t>
            </a:r>
          </a:p>
        </p:txBody>
      </p:sp>
      <p:sp>
        <p:nvSpPr>
          <p:cNvPr id="3" name="Rectangle 2">
            <a:extLst>
              <a:ext uri="{FF2B5EF4-FFF2-40B4-BE49-F238E27FC236}">
                <a16:creationId xmlns:a16="http://schemas.microsoft.com/office/drawing/2014/main" id="{CC45640A-1004-864D-A275-DDFE1FEB7E3F}"/>
              </a:ext>
            </a:extLst>
          </p:cNvPr>
          <p:cNvSpPr/>
          <p:nvPr/>
        </p:nvSpPr>
        <p:spPr>
          <a:xfrm>
            <a:off x="429768" y="946180"/>
            <a:ext cx="6114467" cy="923330"/>
          </a:xfrm>
          <a:prstGeom prst="rect">
            <a:avLst/>
          </a:prstGeom>
        </p:spPr>
        <p:txBody>
          <a:bodyPr wrap="square">
            <a:spAutoFit/>
          </a:bodyPr>
          <a:lstStyle/>
          <a:p>
            <a:pPr>
              <a:spcBef>
                <a:spcPts val="1800"/>
              </a:spcBef>
            </a:pPr>
            <a:r>
              <a:rPr lang="en-US" dirty="0">
                <a:latin typeface="Century Gothic" panose="020B0502020202020204" pitchFamily="34" charset="0"/>
              </a:rPr>
              <a:t>Beyond total yields, reconciling nucleosynthesis calculations and observations require following the explosion to the </a:t>
            </a:r>
            <a:r>
              <a:rPr lang="en-US" dirty="0">
                <a:solidFill>
                  <a:srgbClr val="0526CC"/>
                </a:solidFill>
                <a:latin typeface="Century Gothic" panose="020B0502020202020204" pitchFamily="34" charset="0"/>
              </a:rPr>
              <a:t>stellar surface</a:t>
            </a:r>
            <a:r>
              <a:rPr lang="en-US" dirty="0">
                <a:latin typeface="Century Gothic" panose="020B0502020202020204" pitchFamily="34" charset="0"/>
              </a:rPr>
              <a:t> (and beyond).</a:t>
            </a:r>
          </a:p>
        </p:txBody>
      </p:sp>
      <p:sp>
        <p:nvSpPr>
          <p:cNvPr id="5" name="Rectangle 4">
            <a:extLst>
              <a:ext uri="{FF2B5EF4-FFF2-40B4-BE49-F238E27FC236}">
                <a16:creationId xmlns:a16="http://schemas.microsoft.com/office/drawing/2014/main" id="{2E21B8AA-358A-F548-9502-AEA5B6FF7C82}"/>
              </a:ext>
            </a:extLst>
          </p:cNvPr>
          <p:cNvSpPr/>
          <p:nvPr/>
        </p:nvSpPr>
        <p:spPr>
          <a:xfrm>
            <a:off x="7710010" y="5392585"/>
            <a:ext cx="3948291" cy="923330"/>
          </a:xfrm>
          <a:prstGeom prst="rect">
            <a:avLst/>
          </a:prstGeom>
        </p:spPr>
        <p:txBody>
          <a:bodyPr wrap="square">
            <a:spAutoFit/>
          </a:bodyPr>
          <a:lstStyle/>
          <a:p>
            <a:r>
              <a:rPr lang="en-US" dirty="0">
                <a:latin typeface="Century Gothic" panose="020B0502020202020204" pitchFamily="34" charset="0"/>
              </a:rPr>
              <a:t>Interaction with the envelope, particularly the shell interfaces, continues to shape the ejecta.</a:t>
            </a:r>
          </a:p>
        </p:txBody>
      </p:sp>
    </p:spTree>
    <p:extLst>
      <p:ext uri="{BB962C8B-B14F-4D97-AF65-F5344CB8AC3E}">
        <p14:creationId xmlns:p14="http://schemas.microsoft.com/office/powerpoint/2010/main" val="1104218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6AA36A-6F69-6245-BE7B-EDD13CF676F8}"/>
              </a:ext>
            </a:extLst>
          </p:cNvPr>
          <p:cNvSpPr>
            <a:spLocks noGrp="1"/>
          </p:cNvSpPr>
          <p:nvPr>
            <p:ph type="title"/>
          </p:nvPr>
        </p:nvSpPr>
        <p:spPr>
          <a:xfrm>
            <a:off x="343548" y="193889"/>
            <a:ext cx="11504904" cy="535531"/>
          </a:xfrm>
        </p:spPr>
        <p:txBody>
          <a:bodyPr/>
          <a:lstStyle/>
          <a:p>
            <a:r>
              <a:rPr lang="en-US" dirty="0"/>
              <a:t>FLASH code</a:t>
            </a:r>
          </a:p>
        </p:txBody>
      </p:sp>
      <p:sp>
        <p:nvSpPr>
          <p:cNvPr id="3" name="Content Placeholder 2">
            <a:extLst>
              <a:ext uri="{FF2B5EF4-FFF2-40B4-BE49-F238E27FC236}">
                <a16:creationId xmlns:a16="http://schemas.microsoft.com/office/drawing/2014/main" id="{D53D1FB7-670F-8F44-96FA-5C3AE89B42B8}"/>
              </a:ext>
            </a:extLst>
          </p:cNvPr>
          <p:cNvSpPr>
            <a:spLocks noGrp="1"/>
          </p:cNvSpPr>
          <p:nvPr>
            <p:ph sz="half" idx="2"/>
          </p:nvPr>
        </p:nvSpPr>
        <p:spPr>
          <a:xfrm>
            <a:off x="349060" y="855571"/>
            <a:ext cx="8320807" cy="5726855"/>
          </a:xfrm>
        </p:spPr>
        <p:txBody>
          <a:bodyPr>
            <a:normAutofit fontScale="92500" lnSpcReduction="10000"/>
          </a:bodyPr>
          <a:lstStyle/>
          <a:p>
            <a:r>
              <a:rPr lang="en-US" sz="2000" dirty="0">
                <a:solidFill>
                  <a:schemeClr val="tx1">
                    <a:lumMod val="75000"/>
                    <a:lumOff val="25000"/>
                  </a:schemeClr>
                </a:solidFill>
              </a:rPr>
              <a:t>Component-based</a:t>
            </a:r>
            <a:r>
              <a:rPr lang="en-US" sz="2000" dirty="0"/>
              <a:t>, </a:t>
            </a:r>
            <a:r>
              <a:rPr lang="en-US" sz="2000" dirty="0" err="1"/>
              <a:t>MPI+OpenMP</a:t>
            </a:r>
            <a:r>
              <a:rPr lang="en-US" sz="2000" dirty="0"/>
              <a:t> parallel, adaptive mesh refinement (AMR) code supporting:</a:t>
            </a:r>
          </a:p>
          <a:p>
            <a:pPr lvl="1"/>
            <a:r>
              <a:rPr lang="en-US" dirty="0"/>
              <a:t>Directionally unsplit hydrodynamics</a:t>
            </a:r>
          </a:p>
          <a:p>
            <a:pPr lvl="1"/>
            <a:r>
              <a:rPr lang="en-US" dirty="0"/>
              <a:t>Multipole gravity solver</a:t>
            </a:r>
          </a:p>
          <a:p>
            <a:pPr lvl="1"/>
            <a:r>
              <a:rPr lang="en-US" dirty="0"/>
              <a:t>Nuclear burning network</a:t>
            </a:r>
          </a:p>
          <a:p>
            <a:pPr lvl="1"/>
            <a:r>
              <a:rPr lang="en-US" dirty="0"/>
              <a:t>Stellar equation of state</a:t>
            </a:r>
          </a:p>
          <a:p>
            <a:pPr lvl="1"/>
            <a:r>
              <a:rPr lang="en-US" dirty="0"/>
              <a:t>Turbulent flame interaction model</a:t>
            </a:r>
          </a:p>
          <a:p>
            <a:r>
              <a:rPr lang="en-US" sz="2000" dirty="0"/>
              <a:t>The code has been used to simulate a variety of phenomena:</a:t>
            </a:r>
          </a:p>
          <a:p>
            <a:pPr lvl="1"/>
            <a:r>
              <a:rPr lang="en-US" dirty="0">
                <a:solidFill>
                  <a:srgbClr val="FF0000"/>
                </a:solidFill>
              </a:rPr>
              <a:t>thermonuclear and core-collapse supernovae</a:t>
            </a:r>
          </a:p>
          <a:p>
            <a:pPr lvl="1"/>
            <a:r>
              <a:rPr lang="en-US" dirty="0"/>
              <a:t>galaxy cluster formation</a:t>
            </a:r>
          </a:p>
          <a:p>
            <a:pPr lvl="1"/>
            <a:r>
              <a:rPr lang="en-US" dirty="0"/>
              <a:t>classical novae</a:t>
            </a:r>
          </a:p>
          <a:p>
            <a:pPr lvl="1"/>
            <a:r>
              <a:rPr lang="en-US" dirty="0"/>
              <a:t>formation of proto-planetary disks</a:t>
            </a:r>
          </a:p>
          <a:p>
            <a:pPr lvl="1"/>
            <a:r>
              <a:rPr lang="en-US" dirty="0"/>
              <a:t>high-energy-density physics</a:t>
            </a:r>
          </a:p>
          <a:p>
            <a:pPr lvl="1"/>
            <a:endParaRPr lang="en-US" dirty="0"/>
          </a:p>
          <a:p>
            <a:r>
              <a:rPr lang="en-US" b="1" dirty="0"/>
              <a:t>FLASH is one of 13 codes chosen for the Summit Center for Accelerated Application Readiness (CAAR) at OLCF</a:t>
            </a:r>
          </a:p>
        </p:txBody>
      </p:sp>
      <p:pic>
        <p:nvPicPr>
          <p:cNvPr id="20" name="image15.png" descr="image15.png">
            <a:extLst>
              <a:ext uri="{FF2B5EF4-FFF2-40B4-BE49-F238E27FC236}">
                <a16:creationId xmlns:a16="http://schemas.microsoft.com/office/drawing/2014/main" id="{00874138-8A37-7241-84A6-A0BB544D4040}"/>
              </a:ext>
            </a:extLst>
          </p:cNvPr>
          <p:cNvPicPr>
            <a:picLocks noGrp="1" noChangeAspect="1"/>
          </p:cNvPicPr>
          <p:nvPr>
            <p:ph sz="half" idx="11"/>
          </p:nvPr>
        </p:nvPicPr>
        <p:blipFill>
          <a:blip r:embed="rId5">
            <a:extLst/>
          </a:blip>
          <a:stretch>
            <a:fillRect/>
          </a:stretch>
        </p:blipFill>
        <p:spPr>
          <a:xfrm>
            <a:off x="8789813" y="275574"/>
            <a:ext cx="3400600" cy="2555308"/>
          </a:xfrm>
          <a:prstGeom prst="rect">
            <a:avLst/>
          </a:prstGeom>
          <a:ln w="12700">
            <a:miter lim="400000"/>
          </a:ln>
        </p:spPr>
      </p:pic>
      <p:pic>
        <p:nvPicPr>
          <p:cNvPr id="22" name="abre0-2.mov" descr="abre0-2.mov">
            <a:extLst>
              <a:ext uri="{FF2B5EF4-FFF2-40B4-BE49-F238E27FC236}">
                <a16:creationId xmlns:a16="http://schemas.microsoft.com/office/drawing/2014/main" id="{7E622F5F-F97F-ED42-86E0-75463658394C}"/>
              </a:ext>
            </a:extLst>
          </p:cNvPr>
          <p:cNvPicPr>
            <a:picLocks noGrp="1"/>
          </p:cNvPicPr>
          <p:nvPr>
            <p:ph sz="half" idx="12"/>
            <a:videoFile r:link="rId2"/>
            <p:extLst>
              <p:ext uri="{DAA4B4D4-6D71-4841-9C94-3DE7FCFB9230}">
                <p14:media xmlns:p14="http://schemas.microsoft.com/office/powerpoint/2010/main" r:embed="rId1"/>
              </p:ext>
            </p:extLst>
          </p:nvPr>
        </p:nvPicPr>
        <p:blipFill>
          <a:blip r:embed="rId6">
            <a:extLst/>
          </a:blip>
          <a:stretch>
            <a:fillRect/>
          </a:stretch>
        </p:blipFill>
        <p:spPr>
          <a:xfrm>
            <a:off x="8789813" y="2830882"/>
            <a:ext cx="3922776" cy="3319272"/>
          </a:xfrm>
          <a:prstGeom prst="rect">
            <a:avLst/>
          </a:prstGeom>
          <a:ln w="12700">
            <a:miter lim="400000"/>
          </a:ln>
        </p:spPr>
      </p:pic>
    </p:spTree>
    <p:extLst>
      <p:ext uri="{BB962C8B-B14F-4D97-AF65-F5344CB8AC3E}">
        <p14:creationId xmlns:p14="http://schemas.microsoft.com/office/powerpoint/2010/main" val="373180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40"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2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FLASH AMR"/>
          <p:cNvSpPr txBox="1">
            <a:spLocks noGrp="1"/>
          </p:cNvSpPr>
          <p:nvPr>
            <p:ph type="title"/>
          </p:nvPr>
        </p:nvSpPr>
        <p:spPr>
          <a:prstGeom prst="rect">
            <a:avLst/>
          </a:prstGeom>
        </p:spPr>
        <p:txBody>
          <a:bodyPr/>
          <a:lstStyle/>
          <a:p>
            <a:r>
              <a:rPr dirty="0"/>
              <a:t>FLASH AMR</a:t>
            </a:r>
          </a:p>
        </p:txBody>
      </p:sp>
      <p:sp>
        <p:nvSpPr>
          <p:cNvPr id="3" name="Content Placeholder 2">
            <a:extLst>
              <a:ext uri="{FF2B5EF4-FFF2-40B4-BE49-F238E27FC236}">
                <a16:creationId xmlns:a16="http://schemas.microsoft.com/office/drawing/2014/main" id="{BB82C7C6-B09A-1547-9722-41A7F9621554}"/>
              </a:ext>
            </a:extLst>
          </p:cNvPr>
          <p:cNvSpPr>
            <a:spLocks noGrp="1"/>
          </p:cNvSpPr>
          <p:nvPr>
            <p:ph sz="quarter" idx="10"/>
          </p:nvPr>
        </p:nvSpPr>
        <p:spPr/>
        <p:txBody>
          <a:bodyPr/>
          <a:lstStyle/>
          <a:p>
            <a:r>
              <a:rPr lang="en-US" dirty="0"/>
              <a:t>Currently uses octree-based PARAMESH (MacNeice+, 2000)</a:t>
            </a:r>
          </a:p>
          <a:p>
            <a:r>
              <a:rPr lang="en-US" dirty="0"/>
              <a:t>Moving to ECP-supported </a:t>
            </a:r>
            <a:r>
              <a:rPr lang="en-US" dirty="0" err="1"/>
              <a:t>AMReX</a:t>
            </a:r>
            <a:endParaRPr lang="en-US" dirty="0"/>
          </a:p>
        </p:txBody>
      </p:sp>
      <p:pic>
        <p:nvPicPr>
          <p:cNvPr id="9" name="Image" descr="Image">
            <a:extLst>
              <a:ext uri="{FF2B5EF4-FFF2-40B4-BE49-F238E27FC236}">
                <a16:creationId xmlns:a16="http://schemas.microsoft.com/office/drawing/2014/main" id="{AD13E1D7-2736-E044-AAFA-05E01AFB5FBA}"/>
              </a:ext>
            </a:extLst>
          </p:cNvPr>
          <p:cNvPicPr>
            <a:picLocks noGrp="1" noChangeAspect="1"/>
          </p:cNvPicPr>
          <p:nvPr>
            <p:ph sz="half" idx="2"/>
          </p:nvPr>
        </p:nvPicPr>
        <p:blipFill>
          <a:blip r:embed="rId3">
            <a:extLst/>
          </a:blip>
          <a:stretch>
            <a:fillRect/>
          </a:stretch>
        </p:blipFill>
        <p:spPr>
          <a:xfrm>
            <a:off x="1153984" y="2369747"/>
            <a:ext cx="3414545" cy="3856428"/>
          </a:xfrm>
          <a:prstGeom prst="rect">
            <a:avLst/>
          </a:prstGeom>
          <a:ln w="12700">
            <a:miter lim="400000"/>
          </a:ln>
        </p:spPr>
      </p:pic>
      <p:pic>
        <p:nvPicPr>
          <p:cNvPr id="10" name="Image" descr="Image">
            <a:extLst>
              <a:ext uri="{FF2B5EF4-FFF2-40B4-BE49-F238E27FC236}">
                <a16:creationId xmlns:a16="http://schemas.microsoft.com/office/drawing/2014/main" id="{152310E0-1E3C-8541-A96F-A147CD5CD649}"/>
              </a:ext>
            </a:extLst>
          </p:cNvPr>
          <p:cNvPicPr>
            <a:picLocks noGrp="1" noChangeAspect="1"/>
          </p:cNvPicPr>
          <p:nvPr>
            <p:ph sz="quarter" idx="4"/>
          </p:nvPr>
        </p:nvPicPr>
        <p:blipFill>
          <a:blip r:embed="rId4">
            <a:extLst>
              <a:ext uri="{28A0092B-C50C-407E-A947-70E740481C1C}">
                <a14:useLocalDpi xmlns:a14="http://schemas.microsoft.com/office/drawing/2010/main"/>
              </a:ext>
            </a:extLst>
          </a:blip>
          <a:srcRect/>
          <a:stretch>
            <a:fillRect/>
          </a:stretch>
        </p:blipFill>
        <p:spPr>
          <a:xfrm>
            <a:off x="5805470" y="2151089"/>
            <a:ext cx="5919806" cy="4075086"/>
          </a:xfrm>
          <a:custGeom>
            <a:avLst/>
            <a:gdLst/>
            <a:ahLst/>
            <a:cxnLst>
              <a:cxn ang="0">
                <a:pos x="wd2" y="hd2"/>
              </a:cxn>
              <a:cxn ang="5400000">
                <a:pos x="wd2" y="hd2"/>
              </a:cxn>
              <a:cxn ang="10800000">
                <a:pos x="wd2" y="hd2"/>
              </a:cxn>
              <a:cxn ang="16200000">
                <a:pos x="wd2" y="hd2"/>
              </a:cxn>
            </a:cxnLst>
            <a:rect l="0" t="0" r="r" b="b"/>
            <a:pathLst>
              <a:path w="21586" h="21580" extrusionOk="0">
                <a:moveTo>
                  <a:pt x="14853" y="2"/>
                </a:moveTo>
                <a:cubicBezTo>
                  <a:pt x="14803" y="-10"/>
                  <a:pt x="14759" y="34"/>
                  <a:pt x="14739" y="140"/>
                </a:cubicBezTo>
                <a:cubicBezTo>
                  <a:pt x="14713" y="273"/>
                  <a:pt x="14706" y="276"/>
                  <a:pt x="14652" y="173"/>
                </a:cubicBezTo>
                <a:cubicBezTo>
                  <a:pt x="14600" y="76"/>
                  <a:pt x="14511" y="64"/>
                  <a:pt x="13915" y="71"/>
                </a:cubicBezTo>
                <a:cubicBezTo>
                  <a:pt x="13390" y="77"/>
                  <a:pt x="13219" y="100"/>
                  <a:pt x="13161" y="172"/>
                </a:cubicBezTo>
                <a:cubicBezTo>
                  <a:pt x="13072" y="283"/>
                  <a:pt x="12986" y="227"/>
                  <a:pt x="13025" y="83"/>
                </a:cubicBezTo>
                <a:cubicBezTo>
                  <a:pt x="13043" y="13"/>
                  <a:pt x="13031" y="-12"/>
                  <a:pt x="12989" y="8"/>
                </a:cubicBezTo>
                <a:cubicBezTo>
                  <a:pt x="12923" y="40"/>
                  <a:pt x="12919" y="62"/>
                  <a:pt x="12910" y="414"/>
                </a:cubicBezTo>
                <a:cubicBezTo>
                  <a:pt x="12904" y="676"/>
                  <a:pt x="12820" y="752"/>
                  <a:pt x="12655" y="643"/>
                </a:cubicBezTo>
                <a:cubicBezTo>
                  <a:pt x="12575" y="590"/>
                  <a:pt x="12556" y="546"/>
                  <a:pt x="12587" y="490"/>
                </a:cubicBezTo>
                <a:cubicBezTo>
                  <a:pt x="12611" y="447"/>
                  <a:pt x="12630" y="332"/>
                  <a:pt x="12630" y="234"/>
                </a:cubicBezTo>
                <a:lnTo>
                  <a:pt x="12630" y="57"/>
                </a:lnTo>
                <a:lnTo>
                  <a:pt x="12194" y="66"/>
                </a:lnTo>
                <a:cubicBezTo>
                  <a:pt x="11954" y="71"/>
                  <a:pt x="11747" y="99"/>
                  <a:pt x="11734" y="130"/>
                </a:cubicBezTo>
                <a:cubicBezTo>
                  <a:pt x="11721" y="160"/>
                  <a:pt x="11673" y="151"/>
                  <a:pt x="11625" y="108"/>
                </a:cubicBezTo>
                <a:cubicBezTo>
                  <a:pt x="11559" y="48"/>
                  <a:pt x="11520" y="47"/>
                  <a:pt x="11456" y="104"/>
                </a:cubicBezTo>
                <a:cubicBezTo>
                  <a:pt x="11397" y="158"/>
                  <a:pt x="11360" y="159"/>
                  <a:pt x="11325" y="109"/>
                </a:cubicBezTo>
                <a:cubicBezTo>
                  <a:pt x="11291" y="59"/>
                  <a:pt x="11260" y="62"/>
                  <a:pt x="11214" y="118"/>
                </a:cubicBezTo>
                <a:cubicBezTo>
                  <a:pt x="11178" y="162"/>
                  <a:pt x="11140" y="170"/>
                  <a:pt x="11125" y="136"/>
                </a:cubicBezTo>
                <a:cubicBezTo>
                  <a:pt x="11094" y="63"/>
                  <a:pt x="10524" y="40"/>
                  <a:pt x="10524" y="111"/>
                </a:cubicBezTo>
                <a:cubicBezTo>
                  <a:pt x="10524" y="140"/>
                  <a:pt x="10546" y="194"/>
                  <a:pt x="10572" y="232"/>
                </a:cubicBezTo>
                <a:cubicBezTo>
                  <a:pt x="10598" y="270"/>
                  <a:pt x="10613" y="384"/>
                  <a:pt x="10606" y="485"/>
                </a:cubicBezTo>
                <a:cubicBezTo>
                  <a:pt x="10594" y="632"/>
                  <a:pt x="10567" y="672"/>
                  <a:pt x="10468" y="688"/>
                </a:cubicBezTo>
                <a:cubicBezTo>
                  <a:pt x="10295" y="717"/>
                  <a:pt x="10232" y="619"/>
                  <a:pt x="10241" y="325"/>
                </a:cubicBezTo>
                <a:lnTo>
                  <a:pt x="10249" y="71"/>
                </a:lnTo>
                <a:lnTo>
                  <a:pt x="9615" y="74"/>
                </a:lnTo>
                <a:cubicBezTo>
                  <a:pt x="9266" y="76"/>
                  <a:pt x="8970" y="104"/>
                  <a:pt x="8956" y="136"/>
                </a:cubicBezTo>
                <a:cubicBezTo>
                  <a:pt x="8942" y="169"/>
                  <a:pt x="8908" y="171"/>
                  <a:pt x="8880" y="141"/>
                </a:cubicBezTo>
                <a:cubicBezTo>
                  <a:pt x="8852" y="112"/>
                  <a:pt x="8778" y="80"/>
                  <a:pt x="8717" y="71"/>
                </a:cubicBezTo>
                <a:cubicBezTo>
                  <a:pt x="8611" y="55"/>
                  <a:pt x="8606" y="69"/>
                  <a:pt x="8623" y="325"/>
                </a:cubicBezTo>
                <a:cubicBezTo>
                  <a:pt x="8635" y="512"/>
                  <a:pt x="8620" y="615"/>
                  <a:pt x="8575" y="663"/>
                </a:cubicBezTo>
                <a:cubicBezTo>
                  <a:pt x="8536" y="705"/>
                  <a:pt x="8281" y="729"/>
                  <a:pt x="7920" y="724"/>
                </a:cubicBezTo>
                <a:cubicBezTo>
                  <a:pt x="7595" y="719"/>
                  <a:pt x="7307" y="744"/>
                  <a:pt x="7279" y="776"/>
                </a:cubicBezTo>
                <a:cubicBezTo>
                  <a:pt x="7251" y="808"/>
                  <a:pt x="7218" y="811"/>
                  <a:pt x="7206" y="783"/>
                </a:cubicBezTo>
                <a:cubicBezTo>
                  <a:pt x="7191" y="746"/>
                  <a:pt x="2725" y="727"/>
                  <a:pt x="2019" y="761"/>
                </a:cubicBezTo>
                <a:cubicBezTo>
                  <a:pt x="1982" y="763"/>
                  <a:pt x="1933" y="828"/>
                  <a:pt x="1909" y="907"/>
                </a:cubicBezTo>
                <a:cubicBezTo>
                  <a:pt x="1871" y="1031"/>
                  <a:pt x="1830" y="1054"/>
                  <a:pt x="1610" y="1060"/>
                </a:cubicBezTo>
                <a:cubicBezTo>
                  <a:pt x="1470" y="1065"/>
                  <a:pt x="1343" y="1086"/>
                  <a:pt x="1328" y="1107"/>
                </a:cubicBezTo>
                <a:cubicBezTo>
                  <a:pt x="1313" y="1129"/>
                  <a:pt x="1275" y="1116"/>
                  <a:pt x="1244" y="1079"/>
                </a:cubicBezTo>
                <a:cubicBezTo>
                  <a:pt x="1212" y="1040"/>
                  <a:pt x="1121" y="1030"/>
                  <a:pt x="1029" y="1055"/>
                </a:cubicBezTo>
                <a:cubicBezTo>
                  <a:pt x="877" y="1097"/>
                  <a:pt x="870" y="1110"/>
                  <a:pt x="880" y="1340"/>
                </a:cubicBezTo>
                <a:lnTo>
                  <a:pt x="890" y="1580"/>
                </a:lnTo>
                <a:lnTo>
                  <a:pt x="1345" y="1567"/>
                </a:lnTo>
                <a:cubicBezTo>
                  <a:pt x="1649" y="1558"/>
                  <a:pt x="1814" y="1578"/>
                  <a:pt x="1843" y="1628"/>
                </a:cubicBezTo>
                <a:cubicBezTo>
                  <a:pt x="1879" y="1691"/>
                  <a:pt x="1933" y="3826"/>
                  <a:pt x="1927" y="4982"/>
                </a:cubicBezTo>
                <a:cubicBezTo>
                  <a:pt x="1925" y="5353"/>
                  <a:pt x="1866" y="5539"/>
                  <a:pt x="1781" y="5438"/>
                </a:cubicBezTo>
                <a:cubicBezTo>
                  <a:pt x="1754" y="5405"/>
                  <a:pt x="1664" y="5390"/>
                  <a:pt x="1579" y="5404"/>
                </a:cubicBezTo>
                <a:cubicBezTo>
                  <a:pt x="1387" y="5437"/>
                  <a:pt x="1376" y="5438"/>
                  <a:pt x="1160" y="5408"/>
                </a:cubicBezTo>
                <a:cubicBezTo>
                  <a:pt x="877" y="5368"/>
                  <a:pt x="847" y="5396"/>
                  <a:pt x="866" y="5687"/>
                </a:cubicBezTo>
                <a:cubicBezTo>
                  <a:pt x="886" y="5992"/>
                  <a:pt x="938" y="6058"/>
                  <a:pt x="1048" y="5914"/>
                </a:cubicBezTo>
                <a:cubicBezTo>
                  <a:pt x="1104" y="5839"/>
                  <a:pt x="1138" y="5828"/>
                  <a:pt x="1160" y="5879"/>
                </a:cubicBezTo>
                <a:cubicBezTo>
                  <a:pt x="1177" y="5919"/>
                  <a:pt x="1218" y="5938"/>
                  <a:pt x="1251" y="5919"/>
                </a:cubicBezTo>
                <a:cubicBezTo>
                  <a:pt x="1284" y="5901"/>
                  <a:pt x="1323" y="5912"/>
                  <a:pt x="1337" y="5946"/>
                </a:cubicBezTo>
                <a:cubicBezTo>
                  <a:pt x="1380" y="6047"/>
                  <a:pt x="1436" y="6017"/>
                  <a:pt x="1556" y="5832"/>
                </a:cubicBezTo>
                <a:cubicBezTo>
                  <a:pt x="1668" y="5657"/>
                  <a:pt x="1669" y="5657"/>
                  <a:pt x="1695" y="5796"/>
                </a:cubicBezTo>
                <a:cubicBezTo>
                  <a:pt x="1711" y="5888"/>
                  <a:pt x="1759" y="5943"/>
                  <a:pt x="1836" y="5956"/>
                </a:cubicBezTo>
                <a:lnTo>
                  <a:pt x="1953" y="5975"/>
                </a:lnTo>
                <a:lnTo>
                  <a:pt x="1943" y="7982"/>
                </a:lnTo>
                <a:cubicBezTo>
                  <a:pt x="1938" y="9318"/>
                  <a:pt x="1919" y="10015"/>
                  <a:pt x="1888" y="10061"/>
                </a:cubicBezTo>
                <a:cubicBezTo>
                  <a:pt x="1862" y="10099"/>
                  <a:pt x="1667" y="10134"/>
                  <a:pt x="1456" y="10138"/>
                </a:cubicBezTo>
                <a:cubicBezTo>
                  <a:pt x="833" y="10152"/>
                  <a:pt x="873" y="10134"/>
                  <a:pt x="873" y="10387"/>
                </a:cubicBezTo>
                <a:lnTo>
                  <a:pt x="873" y="10611"/>
                </a:lnTo>
                <a:lnTo>
                  <a:pt x="1148" y="10616"/>
                </a:lnTo>
                <a:cubicBezTo>
                  <a:pt x="1300" y="10620"/>
                  <a:pt x="1498" y="10619"/>
                  <a:pt x="1587" y="10613"/>
                </a:cubicBezTo>
                <a:cubicBezTo>
                  <a:pt x="1850" y="10596"/>
                  <a:pt x="1916" y="10685"/>
                  <a:pt x="1950" y="11104"/>
                </a:cubicBezTo>
                <a:cubicBezTo>
                  <a:pt x="1967" y="11308"/>
                  <a:pt x="1979" y="11547"/>
                  <a:pt x="1977" y="11635"/>
                </a:cubicBezTo>
                <a:cubicBezTo>
                  <a:pt x="1975" y="11722"/>
                  <a:pt x="1964" y="12109"/>
                  <a:pt x="1953" y="12493"/>
                </a:cubicBezTo>
                <a:cubicBezTo>
                  <a:pt x="1940" y="12921"/>
                  <a:pt x="1950" y="13222"/>
                  <a:pt x="1978" y="13270"/>
                </a:cubicBezTo>
                <a:cubicBezTo>
                  <a:pt x="2009" y="13325"/>
                  <a:pt x="2009" y="13362"/>
                  <a:pt x="1978" y="13390"/>
                </a:cubicBezTo>
                <a:cubicBezTo>
                  <a:pt x="1950" y="13415"/>
                  <a:pt x="1936" y="13685"/>
                  <a:pt x="1942" y="14083"/>
                </a:cubicBezTo>
                <a:lnTo>
                  <a:pt x="1953" y="14735"/>
                </a:lnTo>
                <a:lnTo>
                  <a:pt x="1799" y="14757"/>
                </a:lnTo>
                <a:cubicBezTo>
                  <a:pt x="1714" y="14768"/>
                  <a:pt x="1622" y="14805"/>
                  <a:pt x="1594" y="14839"/>
                </a:cubicBezTo>
                <a:cubicBezTo>
                  <a:pt x="1560" y="14879"/>
                  <a:pt x="1533" y="14878"/>
                  <a:pt x="1514" y="14834"/>
                </a:cubicBezTo>
                <a:cubicBezTo>
                  <a:pt x="1498" y="14797"/>
                  <a:pt x="1348" y="14767"/>
                  <a:pt x="1179" y="14767"/>
                </a:cubicBezTo>
                <a:cubicBezTo>
                  <a:pt x="875" y="14767"/>
                  <a:pt x="873" y="14768"/>
                  <a:pt x="874" y="14943"/>
                </a:cubicBezTo>
                <a:cubicBezTo>
                  <a:pt x="874" y="15040"/>
                  <a:pt x="890" y="15149"/>
                  <a:pt x="907" y="15184"/>
                </a:cubicBezTo>
                <a:cubicBezTo>
                  <a:pt x="925" y="15219"/>
                  <a:pt x="1118" y="15246"/>
                  <a:pt x="1336" y="15245"/>
                </a:cubicBezTo>
                <a:cubicBezTo>
                  <a:pt x="1859" y="15241"/>
                  <a:pt x="1931" y="15303"/>
                  <a:pt x="1931" y="15761"/>
                </a:cubicBezTo>
                <a:cubicBezTo>
                  <a:pt x="1931" y="15949"/>
                  <a:pt x="1953" y="16121"/>
                  <a:pt x="1979" y="16145"/>
                </a:cubicBezTo>
                <a:cubicBezTo>
                  <a:pt x="2014" y="16176"/>
                  <a:pt x="2014" y="16208"/>
                  <a:pt x="1979" y="16258"/>
                </a:cubicBezTo>
                <a:cubicBezTo>
                  <a:pt x="1916" y="16350"/>
                  <a:pt x="1918" y="16702"/>
                  <a:pt x="1984" y="16911"/>
                </a:cubicBezTo>
                <a:cubicBezTo>
                  <a:pt x="2026" y="17045"/>
                  <a:pt x="2024" y="17105"/>
                  <a:pt x="1973" y="17217"/>
                </a:cubicBezTo>
                <a:cubicBezTo>
                  <a:pt x="1930" y="17314"/>
                  <a:pt x="1906" y="17611"/>
                  <a:pt x="1895" y="18188"/>
                </a:cubicBezTo>
                <a:cubicBezTo>
                  <a:pt x="1886" y="18645"/>
                  <a:pt x="1864" y="19042"/>
                  <a:pt x="1845" y="19070"/>
                </a:cubicBezTo>
                <a:cubicBezTo>
                  <a:pt x="1826" y="19098"/>
                  <a:pt x="1599" y="19127"/>
                  <a:pt x="1340" y="19132"/>
                </a:cubicBezTo>
                <a:lnTo>
                  <a:pt x="870" y="19142"/>
                </a:lnTo>
                <a:lnTo>
                  <a:pt x="880" y="19412"/>
                </a:lnTo>
                <a:cubicBezTo>
                  <a:pt x="888" y="19648"/>
                  <a:pt x="899" y="19675"/>
                  <a:pt x="966" y="19622"/>
                </a:cubicBezTo>
                <a:cubicBezTo>
                  <a:pt x="1016" y="19584"/>
                  <a:pt x="1054" y="19586"/>
                  <a:pt x="1072" y="19627"/>
                </a:cubicBezTo>
                <a:cubicBezTo>
                  <a:pt x="1108" y="19712"/>
                  <a:pt x="1390" y="19709"/>
                  <a:pt x="1426" y="19624"/>
                </a:cubicBezTo>
                <a:cubicBezTo>
                  <a:pt x="1446" y="19577"/>
                  <a:pt x="1472" y="19578"/>
                  <a:pt x="1513" y="19627"/>
                </a:cubicBezTo>
                <a:cubicBezTo>
                  <a:pt x="1545" y="19666"/>
                  <a:pt x="1598" y="19694"/>
                  <a:pt x="1630" y="19688"/>
                </a:cubicBezTo>
                <a:cubicBezTo>
                  <a:pt x="1796" y="19655"/>
                  <a:pt x="1893" y="19701"/>
                  <a:pt x="1928" y="19834"/>
                </a:cubicBezTo>
                <a:cubicBezTo>
                  <a:pt x="1980" y="20029"/>
                  <a:pt x="1932" y="20085"/>
                  <a:pt x="1705" y="20090"/>
                </a:cubicBezTo>
                <a:lnTo>
                  <a:pt x="1513" y="20093"/>
                </a:lnTo>
                <a:lnTo>
                  <a:pt x="1517" y="20356"/>
                </a:lnTo>
                <a:lnTo>
                  <a:pt x="1522" y="20618"/>
                </a:lnTo>
                <a:lnTo>
                  <a:pt x="1926" y="20625"/>
                </a:lnTo>
                <a:cubicBezTo>
                  <a:pt x="2148" y="20629"/>
                  <a:pt x="2341" y="20607"/>
                  <a:pt x="2354" y="20576"/>
                </a:cubicBezTo>
                <a:cubicBezTo>
                  <a:pt x="2367" y="20545"/>
                  <a:pt x="2400" y="20540"/>
                  <a:pt x="2428" y="20565"/>
                </a:cubicBezTo>
                <a:cubicBezTo>
                  <a:pt x="2456" y="20590"/>
                  <a:pt x="2579" y="20618"/>
                  <a:pt x="2703" y="20625"/>
                </a:cubicBezTo>
                <a:lnTo>
                  <a:pt x="2927" y="20639"/>
                </a:lnTo>
                <a:lnTo>
                  <a:pt x="2938" y="20405"/>
                </a:lnTo>
                <a:cubicBezTo>
                  <a:pt x="2943" y="20276"/>
                  <a:pt x="2972" y="20136"/>
                  <a:pt x="3001" y="20095"/>
                </a:cubicBezTo>
                <a:cubicBezTo>
                  <a:pt x="3037" y="20045"/>
                  <a:pt x="3331" y="20013"/>
                  <a:pt x="3892" y="19999"/>
                </a:cubicBezTo>
                <a:lnTo>
                  <a:pt x="4729" y="19979"/>
                </a:lnTo>
                <a:lnTo>
                  <a:pt x="4751" y="20299"/>
                </a:lnTo>
                <a:lnTo>
                  <a:pt x="4773" y="20618"/>
                </a:lnTo>
                <a:lnTo>
                  <a:pt x="5221" y="20618"/>
                </a:lnTo>
                <a:cubicBezTo>
                  <a:pt x="5467" y="20618"/>
                  <a:pt x="5685" y="20596"/>
                  <a:pt x="5703" y="20570"/>
                </a:cubicBezTo>
                <a:cubicBezTo>
                  <a:pt x="5721" y="20543"/>
                  <a:pt x="5762" y="20554"/>
                  <a:pt x="5794" y="20593"/>
                </a:cubicBezTo>
                <a:cubicBezTo>
                  <a:pt x="5827" y="20633"/>
                  <a:pt x="5886" y="20643"/>
                  <a:pt x="5930" y="20615"/>
                </a:cubicBezTo>
                <a:cubicBezTo>
                  <a:pt x="5972" y="20588"/>
                  <a:pt x="6032" y="20571"/>
                  <a:pt x="6063" y="20578"/>
                </a:cubicBezTo>
                <a:cubicBezTo>
                  <a:pt x="6096" y="20586"/>
                  <a:pt x="6113" y="20533"/>
                  <a:pt x="6107" y="20445"/>
                </a:cubicBezTo>
                <a:cubicBezTo>
                  <a:pt x="6100" y="20351"/>
                  <a:pt x="6117" y="20304"/>
                  <a:pt x="6154" y="20315"/>
                </a:cubicBezTo>
                <a:cubicBezTo>
                  <a:pt x="6186" y="20325"/>
                  <a:pt x="6202" y="20308"/>
                  <a:pt x="6189" y="20277"/>
                </a:cubicBezTo>
                <a:cubicBezTo>
                  <a:pt x="6176" y="20246"/>
                  <a:pt x="6189" y="20173"/>
                  <a:pt x="6219" y="20113"/>
                </a:cubicBezTo>
                <a:cubicBezTo>
                  <a:pt x="6262" y="20027"/>
                  <a:pt x="6350" y="20006"/>
                  <a:pt x="6659" y="20004"/>
                </a:cubicBezTo>
                <a:cubicBezTo>
                  <a:pt x="6871" y="20003"/>
                  <a:pt x="7043" y="19977"/>
                  <a:pt x="7043" y="19945"/>
                </a:cubicBezTo>
                <a:cubicBezTo>
                  <a:pt x="7043" y="19914"/>
                  <a:pt x="7084" y="19855"/>
                  <a:pt x="7134" y="19816"/>
                </a:cubicBezTo>
                <a:cubicBezTo>
                  <a:pt x="7212" y="19756"/>
                  <a:pt x="7230" y="19766"/>
                  <a:pt x="7250" y="19878"/>
                </a:cubicBezTo>
                <a:cubicBezTo>
                  <a:pt x="7272" y="19997"/>
                  <a:pt x="7307" y="20011"/>
                  <a:pt x="7597" y="20011"/>
                </a:cubicBezTo>
                <a:cubicBezTo>
                  <a:pt x="7959" y="20011"/>
                  <a:pt x="8018" y="20075"/>
                  <a:pt x="7982" y="20427"/>
                </a:cubicBezTo>
                <a:lnTo>
                  <a:pt x="7962" y="20618"/>
                </a:lnTo>
                <a:lnTo>
                  <a:pt x="8527" y="20618"/>
                </a:lnTo>
                <a:cubicBezTo>
                  <a:pt x="8838" y="20618"/>
                  <a:pt x="9118" y="20594"/>
                  <a:pt x="9149" y="20565"/>
                </a:cubicBezTo>
                <a:cubicBezTo>
                  <a:pt x="9182" y="20534"/>
                  <a:pt x="9231" y="20539"/>
                  <a:pt x="9262" y="20576"/>
                </a:cubicBezTo>
                <a:cubicBezTo>
                  <a:pt x="9301" y="20624"/>
                  <a:pt x="9332" y="20609"/>
                  <a:pt x="9369" y="20521"/>
                </a:cubicBezTo>
                <a:cubicBezTo>
                  <a:pt x="9403" y="20442"/>
                  <a:pt x="9406" y="20386"/>
                  <a:pt x="9377" y="20361"/>
                </a:cubicBezTo>
                <a:cubicBezTo>
                  <a:pt x="9353" y="20339"/>
                  <a:pt x="9346" y="20293"/>
                  <a:pt x="9361" y="20258"/>
                </a:cubicBezTo>
                <a:cubicBezTo>
                  <a:pt x="9376" y="20223"/>
                  <a:pt x="9352" y="20156"/>
                  <a:pt x="9309" y="20110"/>
                </a:cubicBezTo>
                <a:cubicBezTo>
                  <a:pt x="9234" y="20031"/>
                  <a:pt x="9235" y="20023"/>
                  <a:pt x="9316" y="19962"/>
                </a:cubicBezTo>
                <a:cubicBezTo>
                  <a:pt x="9364" y="19926"/>
                  <a:pt x="9440" y="19921"/>
                  <a:pt x="9490" y="19950"/>
                </a:cubicBezTo>
                <a:cubicBezTo>
                  <a:pt x="9538" y="19979"/>
                  <a:pt x="9710" y="20003"/>
                  <a:pt x="9871" y="20006"/>
                </a:cubicBezTo>
                <a:cubicBezTo>
                  <a:pt x="10098" y="20009"/>
                  <a:pt x="10169" y="19988"/>
                  <a:pt x="10190" y="19910"/>
                </a:cubicBezTo>
                <a:cubicBezTo>
                  <a:pt x="10222" y="19790"/>
                  <a:pt x="10420" y="19814"/>
                  <a:pt x="10403" y="19935"/>
                </a:cubicBezTo>
                <a:cubicBezTo>
                  <a:pt x="10394" y="19996"/>
                  <a:pt x="10480" y="20012"/>
                  <a:pt x="10744" y="20004"/>
                </a:cubicBezTo>
                <a:cubicBezTo>
                  <a:pt x="11176" y="19991"/>
                  <a:pt x="11251" y="20055"/>
                  <a:pt x="11212" y="20406"/>
                </a:cubicBezTo>
                <a:cubicBezTo>
                  <a:pt x="11192" y="20586"/>
                  <a:pt x="11200" y="20650"/>
                  <a:pt x="11244" y="20650"/>
                </a:cubicBezTo>
                <a:cubicBezTo>
                  <a:pt x="11277" y="20650"/>
                  <a:pt x="11317" y="20631"/>
                  <a:pt x="11334" y="20607"/>
                </a:cubicBezTo>
                <a:cubicBezTo>
                  <a:pt x="11461" y="20422"/>
                  <a:pt x="11718" y="20722"/>
                  <a:pt x="11612" y="20931"/>
                </a:cubicBezTo>
                <a:cubicBezTo>
                  <a:pt x="11573" y="21009"/>
                  <a:pt x="11481" y="21041"/>
                  <a:pt x="11263" y="21049"/>
                </a:cubicBezTo>
                <a:lnTo>
                  <a:pt x="10965" y="21061"/>
                </a:lnTo>
                <a:lnTo>
                  <a:pt x="10965" y="21293"/>
                </a:lnTo>
                <a:cubicBezTo>
                  <a:pt x="10965" y="21420"/>
                  <a:pt x="10978" y="21540"/>
                  <a:pt x="10992" y="21561"/>
                </a:cubicBezTo>
                <a:cubicBezTo>
                  <a:pt x="11006" y="21582"/>
                  <a:pt x="11060" y="21587"/>
                  <a:pt x="11112" y="21571"/>
                </a:cubicBezTo>
                <a:cubicBezTo>
                  <a:pt x="11256" y="21528"/>
                  <a:pt x="11956" y="21517"/>
                  <a:pt x="12004" y="21557"/>
                </a:cubicBezTo>
                <a:cubicBezTo>
                  <a:pt x="12040" y="21588"/>
                  <a:pt x="12222" y="21579"/>
                  <a:pt x="12288" y="21544"/>
                </a:cubicBezTo>
                <a:cubicBezTo>
                  <a:pt x="12301" y="21538"/>
                  <a:pt x="12371" y="21536"/>
                  <a:pt x="12447" y="21542"/>
                </a:cubicBezTo>
                <a:cubicBezTo>
                  <a:pt x="12606" y="21555"/>
                  <a:pt x="12668" y="21415"/>
                  <a:pt x="12586" y="21224"/>
                </a:cubicBezTo>
                <a:cubicBezTo>
                  <a:pt x="12544" y="21127"/>
                  <a:pt x="12545" y="21084"/>
                  <a:pt x="12587" y="21022"/>
                </a:cubicBezTo>
                <a:cubicBezTo>
                  <a:pt x="12690" y="20872"/>
                  <a:pt x="12651" y="20714"/>
                  <a:pt x="12511" y="20714"/>
                </a:cubicBezTo>
                <a:cubicBezTo>
                  <a:pt x="12375" y="20714"/>
                  <a:pt x="12298" y="20623"/>
                  <a:pt x="12375" y="20554"/>
                </a:cubicBezTo>
                <a:cubicBezTo>
                  <a:pt x="12457" y="20481"/>
                  <a:pt x="12423" y="20281"/>
                  <a:pt x="12322" y="20243"/>
                </a:cubicBezTo>
                <a:cubicBezTo>
                  <a:pt x="12175" y="20187"/>
                  <a:pt x="12274" y="20089"/>
                  <a:pt x="12530" y="20038"/>
                </a:cubicBezTo>
                <a:cubicBezTo>
                  <a:pt x="12652" y="20013"/>
                  <a:pt x="13004" y="19996"/>
                  <a:pt x="13314" y="19999"/>
                </a:cubicBezTo>
                <a:cubicBezTo>
                  <a:pt x="13636" y="20003"/>
                  <a:pt x="13867" y="19981"/>
                  <a:pt x="13853" y="19949"/>
                </a:cubicBezTo>
                <a:cubicBezTo>
                  <a:pt x="13808" y="19843"/>
                  <a:pt x="13931" y="19797"/>
                  <a:pt x="13983" y="19900"/>
                </a:cubicBezTo>
                <a:cubicBezTo>
                  <a:pt x="14011" y="19955"/>
                  <a:pt x="14112" y="20010"/>
                  <a:pt x="14207" y="20021"/>
                </a:cubicBezTo>
                <a:cubicBezTo>
                  <a:pt x="14374" y="20041"/>
                  <a:pt x="14382" y="20052"/>
                  <a:pt x="14395" y="20285"/>
                </a:cubicBezTo>
                <a:cubicBezTo>
                  <a:pt x="14413" y="20598"/>
                  <a:pt x="14462" y="20620"/>
                  <a:pt x="15130" y="20617"/>
                </a:cubicBezTo>
                <a:lnTo>
                  <a:pt x="15659" y="20615"/>
                </a:lnTo>
                <a:lnTo>
                  <a:pt x="15645" y="20388"/>
                </a:lnTo>
                <a:cubicBezTo>
                  <a:pt x="15624" y="20031"/>
                  <a:pt x="15688" y="19994"/>
                  <a:pt x="16323" y="20006"/>
                </a:cubicBezTo>
                <a:cubicBezTo>
                  <a:pt x="16693" y="20013"/>
                  <a:pt x="16900" y="19992"/>
                  <a:pt x="16941" y="19942"/>
                </a:cubicBezTo>
                <a:cubicBezTo>
                  <a:pt x="16989" y="19884"/>
                  <a:pt x="17018" y="19885"/>
                  <a:pt x="17069" y="19945"/>
                </a:cubicBezTo>
                <a:cubicBezTo>
                  <a:pt x="17105" y="19989"/>
                  <a:pt x="17181" y="20008"/>
                  <a:pt x="17239" y="19987"/>
                </a:cubicBezTo>
                <a:cubicBezTo>
                  <a:pt x="17347" y="19948"/>
                  <a:pt x="17519" y="20135"/>
                  <a:pt x="17457" y="20225"/>
                </a:cubicBezTo>
                <a:cubicBezTo>
                  <a:pt x="17441" y="20249"/>
                  <a:pt x="17421" y="20326"/>
                  <a:pt x="17413" y="20396"/>
                </a:cubicBezTo>
                <a:cubicBezTo>
                  <a:pt x="17396" y="20561"/>
                  <a:pt x="17593" y="20707"/>
                  <a:pt x="17701" y="20608"/>
                </a:cubicBezTo>
                <a:cubicBezTo>
                  <a:pt x="17747" y="20565"/>
                  <a:pt x="17834" y="20562"/>
                  <a:pt x="17946" y="20598"/>
                </a:cubicBezTo>
                <a:cubicBezTo>
                  <a:pt x="18041" y="20629"/>
                  <a:pt x="18152" y="20635"/>
                  <a:pt x="18190" y="20610"/>
                </a:cubicBezTo>
                <a:cubicBezTo>
                  <a:pt x="18228" y="20585"/>
                  <a:pt x="18271" y="20568"/>
                  <a:pt x="18285" y="20571"/>
                </a:cubicBezTo>
                <a:cubicBezTo>
                  <a:pt x="18299" y="20575"/>
                  <a:pt x="18433" y="20595"/>
                  <a:pt x="18582" y="20615"/>
                </a:cubicBezTo>
                <a:lnTo>
                  <a:pt x="18854" y="20652"/>
                </a:lnTo>
                <a:lnTo>
                  <a:pt x="18854" y="20368"/>
                </a:lnTo>
                <a:cubicBezTo>
                  <a:pt x="18854" y="20211"/>
                  <a:pt x="18872" y="20067"/>
                  <a:pt x="18893" y="20048"/>
                </a:cubicBezTo>
                <a:cubicBezTo>
                  <a:pt x="18914" y="20029"/>
                  <a:pt x="19549" y="20010"/>
                  <a:pt x="20302" y="20006"/>
                </a:cubicBezTo>
                <a:lnTo>
                  <a:pt x="21586" y="19999"/>
                </a:lnTo>
                <a:lnTo>
                  <a:pt x="21586" y="717"/>
                </a:lnTo>
                <a:lnTo>
                  <a:pt x="19593" y="736"/>
                </a:lnTo>
                <a:cubicBezTo>
                  <a:pt x="18448" y="746"/>
                  <a:pt x="17481" y="758"/>
                  <a:pt x="17445" y="759"/>
                </a:cubicBezTo>
                <a:cubicBezTo>
                  <a:pt x="17408" y="761"/>
                  <a:pt x="16916" y="751"/>
                  <a:pt x="16351" y="737"/>
                </a:cubicBezTo>
                <a:cubicBezTo>
                  <a:pt x="15466" y="716"/>
                  <a:pt x="15311" y="697"/>
                  <a:pt x="15241" y="604"/>
                </a:cubicBezTo>
                <a:cubicBezTo>
                  <a:pt x="15186" y="532"/>
                  <a:pt x="15167" y="441"/>
                  <a:pt x="15181" y="327"/>
                </a:cubicBezTo>
                <a:cubicBezTo>
                  <a:pt x="15201" y="165"/>
                  <a:pt x="15198" y="164"/>
                  <a:pt x="15138" y="281"/>
                </a:cubicBezTo>
                <a:cubicBezTo>
                  <a:pt x="15077" y="400"/>
                  <a:pt x="15072" y="397"/>
                  <a:pt x="15003" y="200"/>
                </a:cubicBezTo>
                <a:cubicBezTo>
                  <a:pt x="14960" y="80"/>
                  <a:pt x="14904" y="13"/>
                  <a:pt x="14853" y="2"/>
                </a:cubicBezTo>
                <a:close/>
                <a:moveTo>
                  <a:pt x="313" y="9171"/>
                </a:moveTo>
                <a:cubicBezTo>
                  <a:pt x="66" y="9170"/>
                  <a:pt x="38" y="9183"/>
                  <a:pt x="41" y="9299"/>
                </a:cubicBezTo>
                <a:cubicBezTo>
                  <a:pt x="42" y="9370"/>
                  <a:pt x="30" y="9493"/>
                  <a:pt x="13" y="9573"/>
                </a:cubicBezTo>
                <a:cubicBezTo>
                  <a:pt x="-14" y="9697"/>
                  <a:pt x="-4" y="9715"/>
                  <a:pt x="85" y="9701"/>
                </a:cubicBezTo>
                <a:cubicBezTo>
                  <a:pt x="175" y="9686"/>
                  <a:pt x="191" y="9717"/>
                  <a:pt x="213" y="9950"/>
                </a:cubicBezTo>
                <a:cubicBezTo>
                  <a:pt x="247" y="10302"/>
                  <a:pt x="200" y="10483"/>
                  <a:pt x="86" y="10440"/>
                </a:cubicBezTo>
                <a:cubicBezTo>
                  <a:pt x="5" y="10409"/>
                  <a:pt x="-11" y="10492"/>
                  <a:pt x="38" y="10675"/>
                </a:cubicBezTo>
                <a:cubicBezTo>
                  <a:pt x="43" y="10693"/>
                  <a:pt x="43" y="10730"/>
                  <a:pt x="39" y="10759"/>
                </a:cubicBezTo>
                <a:cubicBezTo>
                  <a:pt x="36" y="10789"/>
                  <a:pt x="82" y="10869"/>
                  <a:pt x="142" y="10938"/>
                </a:cubicBezTo>
                <a:cubicBezTo>
                  <a:pt x="227" y="11035"/>
                  <a:pt x="248" y="11107"/>
                  <a:pt x="234" y="11266"/>
                </a:cubicBezTo>
                <a:cubicBezTo>
                  <a:pt x="224" y="11382"/>
                  <a:pt x="239" y="11491"/>
                  <a:pt x="270" y="11518"/>
                </a:cubicBezTo>
                <a:cubicBezTo>
                  <a:pt x="299" y="11545"/>
                  <a:pt x="387" y="11568"/>
                  <a:pt x="465" y="11569"/>
                </a:cubicBezTo>
                <a:cubicBezTo>
                  <a:pt x="589" y="11570"/>
                  <a:pt x="606" y="11550"/>
                  <a:pt x="593" y="11426"/>
                </a:cubicBezTo>
                <a:cubicBezTo>
                  <a:pt x="584" y="11347"/>
                  <a:pt x="568" y="11297"/>
                  <a:pt x="556" y="11315"/>
                </a:cubicBezTo>
                <a:cubicBezTo>
                  <a:pt x="515" y="11374"/>
                  <a:pt x="397" y="11182"/>
                  <a:pt x="407" y="11076"/>
                </a:cubicBezTo>
                <a:cubicBezTo>
                  <a:pt x="413" y="11018"/>
                  <a:pt x="456" y="10951"/>
                  <a:pt x="502" y="10924"/>
                </a:cubicBezTo>
                <a:cubicBezTo>
                  <a:pt x="549" y="10898"/>
                  <a:pt x="570" y="10873"/>
                  <a:pt x="549" y="10870"/>
                </a:cubicBezTo>
                <a:cubicBezTo>
                  <a:pt x="528" y="10868"/>
                  <a:pt x="528" y="10830"/>
                  <a:pt x="551" y="10786"/>
                </a:cubicBezTo>
                <a:cubicBezTo>
                  <a:pt x="574" y="10742"/>
                  <a:pt x="591" y="10362"/>
                  <a:pt x="589" y="9940"/>
                </a:cubicBezTo>
                <a:lnTo>
                  <a:pt x="587" y="9172"/>
                </a:lnTo>
                <a:lnTo>
                  <a:pt x="313" y="9171"/>
                </a:lnTo>
                <a:close/>
              </a:path>
            </a:pathLst>
          </a:custGeom>
          <a:ln w="12700">
            <a:miter lim="400000"/>
          </a:ln>
        </p:spPr>
      </p:pic>
    </p:spTree>
    <p:extLst>
      <p:ext uri="{BB962C8B-B14F-4D97-AF65-F5344CB8AC3E}">
        <p14:creationId xmlns:p14="http://schemas.microsoft.com/office/powerpoint/2010/main" val="3264971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noAutofit/>
          </a:bodyPr>
          <a:lstStyle/>
          <a:p>
            <a:r>
              <a:rPr lang="en-US" dirty="0"/>
              <a:t>Nuclear kinetics</a:t>
            </a:r>
            <a:endParaRPr lang="en-US" dirty="0">
              <a:solidFill>
                <a:schemeClr val="tx1"/>
              </a:solidFill>
            </a:endParaRPr>
          </a:p>
        </p:txBody>
      </p:sp>
      <mc:AlternateContent xmlns:mc="http://schemas.openxmlformats.org/markup-compatibility/2006" xmlns:a14="http://schemas.microsoft.com/office/drawing/2010/main">
        <mc:Choice Requires="a14">
          <p:sp>
            <p:nvSpPr>
              <p:cNvPr id="14" name="Content Placeholder 5">
                <a:extLst>
                  <a:ext uri="{FF2B5EF4-FFF2-40B4-BE49-F238E27FC236}">
                    <a16:creationId xmlns:a16="http://schemas.microsoft.com/office/drawing/2014/main" id="{D561A974-9FB1-274F-AABE-4599F2FB9544}"/>
                  </a:ext>
                </a:extLst>
              </p:cNvPr>
              <p:cNvSpPr>
                <a:spLocks noGrp="1"/>
              </p:cNvSpPr>
              <p:nvPr>
                <p:ph sz="quarter" idx="4"/>
              </p:nvPr>
            </p:nvSpPr>
            <p:spPr/>
            <p:txBody>
              <a:bodyPr>
                <a:normAutofit fontScale="92500"/>
              </a:bodyPr>
              <a:lstStyle/>
              <a:p>
                <a:r>
                  <a:rPr lang="en-US" sz="2600" dirty="0"/>
                  <a:t>Reaction network described by:</a:t>
                </a:r>
                <a:br>
                  <a:rPr lang="en-US" sz="2600" dirty="0"/>
                </a:br>
                <a:endParaRPr lang="en-US" sz="2600" i="1" dirty="0">
                  <a:latin typeface="Cambria Math" panose="02040503050406030204" pitchFamily="18" charset="0"/>
                </a:endParaRPr>
              </a:p>
              <a:p>
                <a:pPr marL="0" indent="0">
                  <a:buNone/>
                </a:pPr>
                <a14:m>
                  <m:oMathPara xmlns:m="http://schemas.openxmlformats.org/officeDocument/2006/math">
                    <m:oMathParaPr>
                      <m:jc m:val="center"/>
                    </m:oMathParaPr>
                    <m:oMath xmlns:m="http://schemas.openxmlformats.org/officeDocument/2006/math">
                      <m:r>
                        <a:rPr lang="en-US" sz="2600" i="1">
                          <a:latin typeface="Cambria Math" panose="02040503050406030204" pitchFamily="18" charset="0"/>
                        </a:rPr>
                        <m:t>𝑓</m:t>
                      </m:r>
                      <m:d>
                        <m:dPr>
                          <m:ctrlPr>
                            <a:rPr lang="en-US" sz="2600" i="1">
                              <a:latin typeface="Cambria Math" panose="02040503050406030204" pitchFamily="18" charset="0"/>
                            </a:rPr>
                          </m:ctrlPr>
                        </m:dPr>
                        <m:e>
                          <m:sSub>
                            <m:sSubPr>
                              <m:ctrlPr>
                                <a:rPr lang="en-US" sz="2600" i="1">
                                  <a:latin typeface="Cambria Math" panose="02040503050406030204" pitchFamily="18" charset="0"/>
                                </a:rPr>
                              </m:ctrlPr>
                            </m:sSubPr>
                            <m:e>
                              <m:r>
                                <a:rPr lang="en-US" sz="2600" i="1">
                                  <a:latin typeface="Cambria Math" panose="02040503050406030204" pitchFamily="18" charset="0"/>
                                </a:rPr>
                                <m:t>𝑌</m:t>
                              </m:r>
                            </m:e>
                            <m:sub>
                              <m:r>
                                <a:rPr lang="en-US" sz="2600" i="1">
                                  <a:latin typeface="Cambria Math" panose="02040503050406030204" pitchFamily="18" charset="0"/>
                                </a:rPr>
                                <m:t>𝑖</m:t>
                              </m:r>
                            </m:sub>
                          </m:sSub>
                        </m:e>
                      </m:d>
                      <m:r>
                        <a:rPr lang="en-US" sz="2600" i="1">
                          <a:latin typeface="Cambria Math" panose="02040503050406030204" pitchFamily="18" charset="0"/>
                        </a:rPr>
                        <m:t>=</m:t>
                      </m:r>
                      <m:f>
                        <m:fPr>
                          <m:ctrlPr>
                            <a:rPr lang="en-US" sz="2600" i="1">
                              <a:latin typeface="Cambria Math" panose="02040503050406030204" pitchFamily="18" charset="0"/>
                            </a:rPr>
                          </m:ctrlPr>
                        </m:fPr>
                        <m:num>
                          <m:r>
                            <a:rPr lang="en-US" sz="2600" i="1">
                              <a:latin typeface="Cambria Math" panose="02040503050406030204" pitchFamily="18" charset="0"/>
                            </a:rPr>
                            <m:t>𝑑</m:t>
                          </m:r>
                          <m:sSub>
                            <m:sSubPr>
                              <m:ctrlPr>
                                <a:rPr lang="en-US" sz="2600" i="1">
                                  <a:latin typeface="Cambria Math" panose="02040503050406030204" pitchFamily="18" charset="0"/>
                                </a:rPr>
                              </m:ctrlPr>
                            </m:sSubPr>
                            <m:e>
                              <m:r>
                                <a:rPr lang="en-US" sz="2600" i="1">
                                  <a:latin typeface="Cambria Math" panose="02040503050406030204" pitchFamily="18" charset="0"/>
                                </a:rPr>
                                <m:t>𝑌</m:t>
                              </m:r>
                            </m:e>
                            <m:sub>
                              <m:r>
                                <a:rPr lang="en-US" sz="2600" i="1">
                                  <a:latin typeface="Cambria Math" panose="02040503050406030204" pitchFamily="18" charset="0"/>
                                </a:rPr>
                                <m:t>𝑖</m:t>
                              </m:r>
                            </m:sub>
                          </m:sSub>
                        </m:num>
                        <m:den>
                          <m:r>
                            <a:rPr lang="en-US" sz="2600" i="1">
                              <a:latin typeface="Cambria Math" panose="02040503050406030204" pitchFamily="18" charset="0"/>
                            </a:rPr>
                            <m:t>𝑑𝑡</m:t>
                          </m:r>
                        </m:den>
                      </m:f>
                      <m:r>
                        <a:rPr lang="en-US" sz="2600" i="1">
                          <a:latin typeface="Cambria Math" panose="02040503050406030204" pitchFamily="18" charset="0"/>
                        </a:rPr>
                        <m:t>=</m:t>
                      </m:r>
                    </m:oMath>
                  </m:oMathPara>
                </a14:m>
                <a:endParaRPr lang="en-US" sz="2600" i="1" dirty="0">
                  <a:latin typeface="Cambria Math" panose="02040503050406030204" pitchFamily="18" charset="0"/>
                </a:endParaRPr>
              </a:p>
              <a:p>
                <a:pPr marL="0" indent="0">
                  <a:buNone/>
                </a:pPr>
                <a14:m>
                  <m:oMathPara xmlns:m="http://schemas.openxmlformats.org/officeDocument/2006/math">
                    <m:oMathParaPr>
                      <m:jc m:val="center"/>
                    </m:oMathParaPr>
                    <m:oMath xmlns:m="http://schemas.openxmlformats.org/officeDocument/2006/math">
                      <m:nary>
                        <m:naryPr>
                          <m:chr m:val="∑"/>
                          <m:supHide m:val="on"/>
                          <m:ctrlPr>
                            <a:rPr lang="en-US" sz="2600" i="1">
                              <a:latin typeface="Cambria Math" panose="02040503050406030204" pitchFamily="18" charset="0"/>
                            </a:rPr>
                          </m:ctrlPr>
                        </m:naryPr>
                        <m:sub>
                          <m:r>
                            <m:rPr>
                              <m:brk m:alnAt="7"/>
                            </m:rPr>
                            <a:rPr lang="en-US" sz="2600" i="1">
                              <a:latin typeface="Cambria Math" panose="02040503050406030204" pitchFamily="18" charset="0"/>
                            </a:rPr>
                            <m:t>𝑗</m:t>
                          </m:r>
                        </m:sub>
                        <m:sup/>
                        <m:e>
                          <m:sSub>
                            <m:sSubPr>
                              <m:ctrlPr>
                                <a:rPr lang="en-US" sz="2600" i="1">
                                  <a:latin typeface="Cambria Math" panose="02040503050406030204" pitchFamily="18" charset="0"/>
                                </a:rPr>
                              </m:ctrlPr>
                            </m:sSubPr>
                            <m:e>
                              <m:sSup>
                                <m:sSupPr>
                                  <m:ctrlPr>
                                    <a:rPr lang="en-US" sz="2600" i="1">
                                      <a:latin typeface="Cambria Math" panose="02040503050406030204" pitchFamily="18" charset="0"/>
                                    </a:rPr>
                                  </m:ctrlPr>
                                </m:sSupPr>
                                <m:e>
                                  <m:r>
                                    <a:rPr lang="en-US" sz="2600" i="1">
                                      <a:latin typeface="Cambria Math" panose="02040503050406030204" pitchFamily="18" charset="0"/>
                                      <a:ea typeface="Cambria Math" panose="02040503050406030204" pitchFamily="18" charset="0"/>
                                    </a:rPr>
                                    <m:t>𝒩</m:t>
                                  </m:r>
                                </m:e>
                                <m:sup>
                                  <m:r>
                                    <a:rPr lang="en-US" sz="2600" i="1">
                                      <a:latin typeface="Cambria Math" panose="02040503050406030204" pitchFamily="18" charset="0"/>
                                    </a:rPr>
                                    <m:t>𝑖</m:t>
                                  </m:r>
                                </m:sup>
                              </m:sSup>
                            </m:e>
                            <m:sub>
                              <m:r>
                                <a:rPr lang="en-US" sz="2600" i="1">
                                  <a:latin typeface="Cambria Math" panose="02040503050406030204" pitchFamily="18" charset="0"/>
                                </a:rPr>
                                <m:t>𝑗</m:t>
                              </m:r>
                            </m:sub>
                          </m:sSub>
                          <m:sSub>
                            <m:sSubPr>
                              <m:ctrlPr>
                                <a:rPr lang="en-US" sz="2600" i="1">
                                  <a:latin typeface="Cambria Math" panose="02040503050406030204" pitchFamily="18" charset="0"/>
                                </a:rPr>
                              </m:ctrlPr>
                            </m:sSubPr>
                            <m:e>
                              <m:r>
                                <a:rPr lang="en-US" sz="2600" i="1">
                                  <a:latin typeface="Cambria Math" panose="02040503050406030204" pitchFamily="18" charset="0"/>
                                  <a:ea typeface="Cambria Math" panose="02040503050406030204" pitchFamily="18" charset="0"/>
                                </a:rPr>
                                <m:t>𝜆</m:t>
                              </m:r>
                            </m:e>
                            <m:sub>
                              <m:r>
                                <a:rPr lang="en-US" sz="2600" i="1">
                                  <a:latin typeface="Cambria Math" panose="02040503050406030204" pitchFamily="18" charset="0"/>
                                </a:rPr>
                                <m:t>𝑗</m:t>
                              </m:r>
                            </m:sub>
                          </m:sSub>
                          <m:sSub>
                            <m:sSubPr>
                              <m:ctrlPr>
                                <a:rPr lang="en-US" sz="2600" i="1">
                                  <a:latin typeface="Cambria Math" panose="02040503050406030204" pitchFamily="18" charset="0"/>
                                </a:rPr>
                              </m:ctrlPr>
                            </m:sSubPr>
                            <m:e>
                              <m:r>
                                <a:rPr lang="en-US" sz="2600" i="1">
                                  <a:latin typeface="Cambria Math" panose="02040503050406030204" pitchFamily="18" charset="0"/>
                                </a:rPr>
                                <m:t>𝑌</m:t>
                              </m:r>
                            </m:e>
                            <m:sub>
                              <m:r>
                                <a:rPr lang="en-US" sz="2600" i="1">
                                  <a:latin typeface="Cambria Math" panose="02040503050406030204" pitchFamily="18" charset="0"/>
                                </a:rPr>
                                <m:t>𝑗</m:t>
                              </m:r>
                            </m:sub>
                          </m:sSub>
                        </m:e>
                      </m:nary>
                    </m:oMath>
                  </m:oMathPara>
                </a14:m>
                <a:endParaRPr lang="en-US" sz="2600" i="1" dirty="0">
                  <a:latin typeface="Cambria Math" panose="02040503050406030204" pitchFamily="18" charset="0"/>
                </a:endParaRPr>
              </a:p>
              <a:p>
                <a:pPr marL="0" indent="0">
                  <a:buNone/>
                </a:pPr>
                <a14:m>
                  <m:oMathPara xmlns:m="http://schemas.openxmlformats.org/officeDocument/2006/math">
                    <m:oMathParaPr>
                      <m:jc m:val="center"/>
                    </m:oMathParaPr>
                    <m:oMath xmlns:m="http://schemas.openxmlformats.org/officeDocument/2006/math">
                      <m:r>
                        <a:rPr lang="en-US" sz="2600" i="1">
                          <a:latin typeface="Cambria Math" panose="02040503050406030204" pitchFamily="18" charset="0"/>
                        </a:rPr>
                        <m:t>+</m:t>
                      </m:r>
                      <m:nary>
                        <m:naryPr>
                          <m:chr m:val="∑"/>
                          <m:supHide m:val="on"/>
                          <m:ctrlPr>
                            <a:rPr lang="en-US" sz="2600" i="1">
                              <a:latin typeface="Cambria Math" panose="02040503050406030204" pitchFamily="18" charset="0"/>
                            </a:rPr>
                          </m:ctrlPr>
                        </m:naryPr>
                        <m:sub>
                          <m:r>
                            <m:rPr>
                              <m:brk m:alnAt="7"/>
                            </m:rPr>
                            <a:rPr lang="en-US" sz="2600" i="1">
                              <a:latin typeface="Cambria Math" panose="02040503050406030204" pitchFamily="18" charset="0"/>
                            </a:rPr>
                            <m:t>𝑗</m:t>
                          </m:r>
                          <m:r>
                            <a:rPr lang="en-US" sz="2600" i="1">
                              <a:latin typeface="Cambria Math" panose="02040503050406030204" pitchFamily="18" charset="0"/>
                            </a:rPr>
                            <m:t>,</m:t>
                          </m:r>
                          <m:r>
                            <a:rPr lang="en-US" sz="2600" i="1">
                              <a:latin typeface="Cambria Math" panose="02040503050406030204" pitchFamily="18" charset="0"/>
                            </a:rPr>
                            <m:t>𝑘</m:t>
                          </m:r>
                        </m:sub>
                        <m:sup/>
                        <m:e>
                          <m:sSub>
                            <m:sSubPr>
                              <m:ctrlPr>
                                <a:rPr lang="en-US" sz="2600" i="1">
                                  <a:latin typeface="Cambria Math" panose="02040503050406030204" pitchFamily="18" charset="0"/>
                                </a:rPr>
                              </m:ctrlPr>
                            </m:sSubPr>
                            <m:e>
                              <m:sSup>
                                <m:sSupPr>
                                  <m:ctrlPr>
                                    <a:rPr lang="en-US" sz="2600" i="1">
                                      <a:latin typeface="Cambria Math" panose="02040503050406030204" pitchFamily="18" charset="0"/>
                                    </a:rPr>
                                  </m:ctrlPr>
                                </m:sSupPr>
                                <m:e>
                                  <m:r>
                                    <a:rPr lang="en-US" sz="2600" i="1">
                                      <a:latin typeface="Cambria Math" panose="02040503050406030204" pitchFamily="18" charset="0"/>
                                      <a:ea typeface="Cambria Math" panose="02040503050406030204" pitchFamily="18" charset="0"/>
                                    </a:rPr>
                                    <m:t>𝒩</m:t>
                                  </m:r>
                                </m:e>
                                <m:sup>
                                  <m:r>
                                    <a:rPr lang="en-US" sz="2600" i="1">
                                      <a:latin typeface="Cambria Math" panose="02040503050406030204" pitchFamily="18" charset="0"/>
                                    </a:rPr>
                                    <m:t>𝑖</m:t>
                                  </m:r>
                                </m:sup>
                              </m:sSup>
                            </m:e>
                            <m:sub>
                              <m:r>
                                <a:rPr lang="en-US" sz="2600" i="1">
                                  <a:latin typeface="Cambria Math" panose="02040503050406030204" pitchFamily="18" charset="0"/>
                                </a:rPr>
                                <m:t>𝑗</m:t>
                              </m:r>
                              <m:r>
                                <a:rPr lang="en-US" sz="2600" i="1">
                                  <a:latin typeface="Cambria Math" panose="02040503050406030204" pitchFamily="18" charset="0"/>
                                </a:rPr>
                                <m:t>,</m:t>
                              </m:r>
                              <m:r>
                                <a:rPr lang="en-US" sz="2600" i="1">
                                  <a:latin typeface="Cambria Math" panose="02040503050406030204" pitchFamily="18" charset="0"/>
                                </a:rPr>
                                <m:t>𝑘</m:t>
                              </m:r>
                            </m:sub>
                          </m:sSub>
                          <m:r>
                            <a:rPr lang="en-US" sz="2600" i="1">
                              <a:latin typeface="Cambria Math" panose="02040503050406030204" pitchFamily="18" charset="0"/>
                              <a:ea typeface="Cambria Math" panose="02040503050406030204" pitchFamily="18" charset="0"/>
                            </a:rPr>
                            <m:t>𝜌</m:t>
                          </m:r>
                          <m:sSub>
                            <m:sSubPr>
                              <m:ctrlPr>
                                <a:rPr lang="en-US" sz="2600" i="1">
                                  <a:latin typeface="Cambria Math" panose="02040503050406030204" pitchFamily="18" charset="0"/>
                                  <a:ea typeface="Cambria Math" panose="02040503050406030204" pitchFamily="18" charset="0"/>
                                </a:rPr>
                              </m:ctrlPr>
                            </m:sSubPr>
                            <m:e>
                              <m:r>
                                <a:rPr lang="en-US" sz="2600" i="1">
                                  <a:latin typeface="Cambria Math" panose="02040503050406030204" pitchFamily="18" charset="0"/>
                                  <a:ea typeface="Cambria Math" panose="02040503050406030204" pitchFamily="18" charset="0"/>
                                </a:rPr>
                                <m:t>𝑁</m:t>
                              </m:r>
                            </m:e>
                            <m:sub>
                              <m:r>
                                <a:rPr lang="en-US" sz="2600" i="1">
                                  <a:latin typeface="Cambria Math" panose="02040503050406030204" pitchFamily="18" charset="0"/>
                                  <a:ea typeface="Cambria Math" panose="02040503050406030204" pitchFamily="18" charset="0"/>
                                </a:rPr>
                                <m:t>𝐴</m:t>
                              </m:r>
                            </m:sub>
                          </m:sSub>
                          <m:sSub>
                            <m:sSubPr>
                              <m:ctrlPr>
                                <a:rPr lang="en-US" sz="2600" i="1">
                                  <a:latin typeface="Cambria Math" panose="02040503050406030204" pitchFamily="18" charset="0"/>
                                  <a:ea typeface="Cambria Math" panose="02040503050406030204" pitchFamily="18" charset="0"/>
                                </a:rPr>
                              </m:ctrlPr>
                            </m:sSubPr>
                            <m:e>
                              <m:d>
                                <m:dPr>
                                  <m:begChr m:val="⟨"/>
                                  <m:endChr m:val="⟩"/>
                                  <m:ctrlPr>
                                    <a:rPr lang="en-US" sz="2600" i="1">
                                      <a:latin typeface="Cambria Math" panose="02040503050406030204" pitchFamily="18" charset="0"/>
                                      <a:ea typeface="Cambria Math" panose="02040503050406030204" pitchFamily="18" charset="0"/>
                                    </a:rPr>
                                  </m:ctrlPr>
                                </m:dPr>
                                <m:e>
                                  <m:r>
                                    <a:rPr lang="en-US" sz="2600" i="1">
                                      <a:latin typeface="Cambria Math" panose="02040503050406030204" pitchFamily="18" charset="0"/>
                                      <a:ea typeface="Cambria Math" panose="02040503050406030204" pitchFamily="18" charset="0"/>
                                    </a:rPr>
                                    <m:t>𝜎</m:t>
                                  </m:r>
                                  <m:r>
                                    <a:rPr lang="en-US" sz="2600" i="1">
                                      <a:latin typeface="Cambria Math" panose="02040503050406030204" pitchFamily="18" charset="0"/>
                                      <a:ea typeface="Cambria Math" panose="02040503050406030204" pitchFamily="18" charset="0"/>
                                    </a:rPr>
                                    <m:t>𝑣</m:t>
                                  </m:r>
                                </m:e>
                              </m:d>
                            </m:e>
                            <m:sub>
                              <m:r>
                                <a:rPr lang="en-US" sz="2600" i="1">
                                  <a:latin typeface="Cambria Math" panose="02040503050406030204" pitchFamily="18" charset="0"/>
                                  <a:ea typeface="Cambria Math" panose="02040503050406030204" pitchFamily="18" charset="0"/>
                                </a:rPr>
                                <m:t>𝑗</m:t>
                              </m:r>
                              <m:r>
                                <a:rPr lang="en-US" sz="2600" i="1">
                                  <a:latin typeface="Cambria Math" panose="02040503050406030204" pitchFamily="18" charset="0"/>
                                  <a:ea typeface="Cambria Math" panose="02040503050406030204" pitchFamily="18" charset="0"/>
                                </a:rPr>
                                <m:t>,</m:t>
                              </m:r>
                              <m:r>
                                <a:rPr lang="en-US" sz="2600" i="1">
                                  <a:latin typeface="Cambria Math" panose="02040503050406030204" pitchFamily="18" charset="0"/>
                                  <a:ea typeface="Cambria Math" panose="02040503050406030204" pitchFamily="18" charset="0"/>
                                </a:rPr>
                                <m:t>𝑘</m:t>
                              </m:r>
                            </m:sub>
                          </m:sSub>
                          <m:sSub>
                            <m:sSubPr>
                              <m:ctrlPr>
                                <a:rPr lang="en-US" sz="2600" i="1">
                                  <a:latin typeface="Cambria Math" panose="02040503050406030204" pitchFamily="18" charset="0"/>
                                </a:rPr>
                              </m:ctrlPr>
                            </m:sSubPr>
                            <m:e>
                              <m:r>
                                <a:rPr lang="en-US" sz="2600" i="1">
                                  <a:latin typeface="Cambria Math" panose="02040503050406030204" pitchFamily="18" charset="0"/>
                                </a:rPr>
                                <m:t>𝑌</m:t>
                              </m:r>
                            </m:e>
                            <m:sub>
                              <m:r>
                                <a:rPr lang="en-US" sz="2600" i="1">
                                  <a:latin typeface="Cambria Math" panose="02040503050406030204" pitchFamily="18" charset="0"/>
                                </a:rPr>
                                <m:t>𝑗</m:t>
                              </m:r>
                            </m:sub>
                          </m:sSub>
                          <m:sSub>
                            <m:sSubPr>
                              <m:ctrlPr>
                                <a:rPr lang="en-US" sz="2600" i="1">
                                  <a:latin typeface="Cambria Math" panose="02040503050406030204" pitchFamily="18" charset="0"/>
                                </a:rPr>
                              </m:ctrlPr>
                            </m:sSubPr>
                            <m:e>
                              <m:r>
                                <a:rPr lang="en-US" sz="2600" i="1">
                                  <a:latin typeface="Cambria Math" panose="02040503050406030204" pitchFamily="18" charset="0"/>
                                </a:rPr>
                                <m:t>𝑌</m:t>
                              </m:r>
                            </m:e>
                            <m:sub>
                              <m:r>
                                <a:rPr lang="en-US" sz="2600" i="1">
                                  <a:latin typeface="Cambria Math" panose="02040503050406030204" pitchFamily="18" charset="0"/>
                                </a:rPr>
                                <m:t>𝑘</m:t>
                              </m:r>
                            </m:sub>
                          </m:sSub>
                        </m:e>
                      </m:nary>
                    </m:oMath>
                  </m:oMathPara>
                </a14:m>
                <a:endParaRPr lang="en-US" sz="2600" i="1" dirty="0">
                  <a:latin typeface="Cambria Math" panose="02040503050406030204" pitchFamily="18" charset="0"/>
                </a:endParaRPr>
              </a:p>
              <a:p>
                <a:pPr marL="0" indent="0">
                  <a:buNone/>
                </a:pPr>
                <a14:m>
                  <m:oMathPara xmlns:m="http://schemas.openxmlformats.org/officeDocument/2006/math">
                    <m:oMathParaPr>
                      <m:jc m:val="center"/>
                    </m:oMathParaPr>
                    <m:oMath xmlns:m="http://schemas.openxmlformats.org/officeDocument/2006/math">
                      <m:r>
                        <a:rPr lang="en-US" sz="2600" i="1">
                          <a:latin typeface="Cambria Math" panose="02040503050406030204" pitchFamily="18" charset="0"/>
                        </a:rPr>
                        <m:t>+</m:t>
                      </m:r>
                      <m:nary>
                        <m:naryPr>
                          <m:chr m:val="∑"/>
                          <m:supHide m:val="on"/>
                          <m:ctrlPr>
                            <a:rPr lang="en-US" sz="2600" i="1">
                              <a:latin typeface="Cambria Math" panose="02040503050406030204" pitchFamily="18" charset="0"/>
                            </a:rPr>
                          </m:ctrlPr>
                        </m:naryPr>
                        <m:sub>
                          <m:r>
                            <m:rPr>
                              <m:brk m:alnAt="7"/>
                            </m:rPr>
                            <a:rPr lang="en-US" sz="2600" i="1">
                              <a:latin typeface="Cambria Math" panose="02040503050406030204" pitchFamily="18" charset="0"/>
                            </a:rPr>
                            <m:t>𝑗</m:t>
                          </m:r>
                          <m:r>
                            <a:rPr lang="en-US" sz="2600" i="1">
                              <a:latin typeface="Cambria Math" panose="02040503050406030204" pitchFamily="18" charset="0"/>
                            </a:rPr>
                            <m:t>,</m:t>
                          </m:r>
                          <m:r>
                            <a:rPr lang="en-US" sz="2600" i="1">
                              <a:latin typeface="Cambria Math" panose="02040503050406030204" pitchFamily="18" charset="0"/>
                            </a:rPr>
                            <m:t>𝑘</m:t>
                          </m:r>
                          <m:r>
                            <a:rPr lang="en-US" sz="2600" i="1">
                              <a:latin typeface="Cambria Math" panose="02040503050406030204" pitchFamily="18" charset="0"/>
                            </a:rPr>
                            <m:t>,</m:t>
                          </m:r>
                          <m:r>
                            <a:rPr lang="en-US" sz="2600" i="1">
                              <a:latin typeface="Cambria Math" panose="02040503050406030204" pitchFamily="18" charset="0"/>
                            </a:rPr>
                            <m:t>𝑙</m:t>
                          </m:r>
                        </m:sub>
                        <m:sup/>
                        <m:e>
                          <m:sSub>
                            <m:sSubPr>
                              <m:ctrlPr>
                                <a:rPr lang="en-US" sz="2600" i="1">
                                  <a:latin typeface="Cambria Math" panose="02040503050406030204" pitchFamily="18" charset="0"/>
                                </a:rPr>
                              </m:ctrlPr>
                            </m:sSubPr>
                            <m:e>
                              <m:sSup>
                                <m:sSupPr>
                                  <m:ctrlPr>
                                    <a:rPr lang="en-US" sz="2600" i="1">
                                      <a:latin typeface="Cambria Math" panose="02040503050406030204" pitchFamily="18" charset="0"/>
                                    </a:rPr>
                                  </m:ctrlPr>
                                </m:sSupPr>
                                <m:e>
                                  <m:r>
                                    <a:rPr lang="en-US" sz="2600" i="1">
                                      <a:latin typeface="Cambria Math" panose="02040503050406030204" pitchFamily="18" charset="0"/>
                                      <a:ea typeface="Cambria Math" panose="02040503050406030204" pitchFamily="18" charset="0"/>
                                    </a:rPr>
                                    <m:t>𝒩</m:t>
                                  </m:r>
                                </m:e>
                                <m:sup>
                                  <m:r>
                                    <a:rPr lang="en-US" sz="2600" i="1">
                                      <a:latin typeface="Cambria Math" panose="02040503050406030204" pitchFamily="18" charset="0"/>
                                    </a:rPr>
                                    <m:t>𝑖</m:t>
                                  </m:r>
                                </m:sup>
                              </m:sSup>
                            </m:e>
                            <m:sub>
                              <m:r>
                                <a:rPr lang="en-US" sz="2600" i="1">
                                  <a:latin typeface="Cambria Math" panose="02040503050406030204" pitchFamily="18" charset="0"/>
                                </a:rPr>
                                <m:t>𝑗</m:t>
                              </m:r>
                              <m:r>
                                <a:rPr lang="en-US" sz="2600" i="1">
                                  <a:latin typeface="Cambria Math" panose="02040503050406030204" pitchFamily="18" charset="0"/>
                                </a:rPr>
                                <m:t>,</m:t>
                              </m:r>
                              <m:r>
                                <a:rPr lang="en-US" sz="2600" i="1">
                                  <a:latin typeface="Cambria Math" panose="02040503050406030204" pitchFamily="18" charset="0"/>
                                </a:rPr>
                                <m:t>𝑘</m:t>
                              </m:r>
                              <m:r>
                                <a:rPr lang="en-US" sz="2600" i="1">
                                  <a:latin typeface="Cambria Math" panose="02040503050406030204" pitchFamily="18" charset="0"/>
                                </a:rPr>
                                <m:t>,</m:t>
                              </m:r>
                              <m:r>
                                <a:rPr lang="en-US" sz="2600" i="1">
                                  <a:latin typeface="Cambria Math" panose="02040503050406030204" pitchFamily="18" charset="0"/>
                                </a:rPr>
                                <m:t>𝑙</m:t>
                              </m:r>
                            </m:sub>
                          </m:sSub>
                          <m:r>
                            <a:rPr lang="en-US" sz="2600" i="1">
                              <a:latin typeface="Cambria Math" panose="02040503050406030204" pitchFamily="18" charset="0"/>
                              <a:ea typeface="Cambria Math" panose="02040503050406030204" pitchFamily="18" charset="0"/>
                            </a:rPr>
                            <m:t>𝜌</m:t>
                          </m:r>
                          <m:sSub>
                            <m:sSubPr>
                              <m:ctrlPr>
                                <a:rPr lang="en-US" sz="2600" i="1">
                                  <a:latin typeface="Cambria Math" panose="02040503050406030204" pitchFamily="18" charset="0"/>
                                  <a:ea typeface="Cambria Math" panose="02040503050406030204" pitchFamily="18" charset="0"/>
                                </a:rPr>
                              </m:ctrlPr>
                            </m:sSubPr>
                            <m:e>
                              <m:r>
                                <a:rPr lang="en-US" sz="2600" i="1" baseline="30000">
                                  <a:latin typeface="Cambria Math" panose="02040503050406030204" pitchFamily="18" charset="0"/>
                                  <a:ea typeface="Cambria Math" panose="02040503050406030204" pitchFamily="18" charset="0"/>
                                </a:rPr>
                                <m:t>2</m:t>
                              </m:r>
                              <m:r>
                                <a:rPr lang="en-US" sz="2600" i="1">
                                  <a:latin typeface="Cambria Math" panose="02040503050406030204" pitchFamily="18" charset="0"/>
                                  <a:ea typeface="Cambria Math" panose="02040503050406030204" pitchFamily="18" charset="0"/>
                                </a:rPr>
                                <m:t>𝑁</m:t>
                              </m:r>
                            </m:e>
                            <m:sub>
                              <m:r>
                                <a:rPr lang="en-US" sz="2600" i="1">
                                  <a:latin typeface="Cambria Math" panose="02040503050406030204" pitchFamily="18" charset="0"/>
                                  <a:ea typeface="Cambria Math" panose="02040503050406030204" pitchFamily="18" charset="0"/>
                                </a:rPr>
                                <m:t>𝐴</m:t>
                              </m:r>
                            </m:sub>
                          </m:sSub>
                          <m:r>
                            <a:rPr lang="en-US" sz="2600" i="1" baseline="30000">
                              <a:latin typeface="Cambria Math" panose="02040503050406030204" pitchFamily="18" charset="0"/>
                              <a:ea typeface="Cambria Math" panose="02040503050406030204" pitchFamily="18" charset="0"/>
                            </a:rPr>
                            <m:t>2</m:t>
                          </m:r>
                          <m:sSub>
                            <m:sSubPr>
                              <m:ctrlPr>
                                <a:rPr lang="en-US" sz="2600" i="1">
                                  <a:latin typeface="Cambria Math" panose="02040503050406030204" pitchFamily="18" charset="0"/>
                                  <a:ea typeface="Cambria Math" panose="02040503050406030204" pitchFamily="18" charset="0"/>
                                </a:rPr>
                              </m:ctrlPr>
                            </m:sSubPr>
                            <m:e>
                              <m:d>
                                <m:dPr>
                                  <m:begChr m:val="⟨"/>
                                  <m:endChr m:val="⟩"/>
                                  <m:ctrlPr>
                                    <a:rPr lang="en-US" sz="2600" i="1">
                                      <a:latin typeface="Cambria Math" panose="02040503050406030204" pitchFamily="18" charset="0"/>
                                      <a:ea typeface="Cambria Math" panose="02040503050406030204" pitchFamily="18" charset="0"/>
                                    </a:rPr>
                                  </m:ctrlPr>
                                </m:dPr>
                                <m:e>
                                  <m:r>
                                    <a:rPr lang="en-US" sz="2600" i="1">
                                      <a:latin typeface="Cambria Math" panose="02040503050406030204" pitchFamily="18" charset="0"/>
                                      <a:ea typeface="Cambria Math" panose="02040503050406030204" pitchFamily="18" charset="0"/>
                                    </a:rPr>
                                    <m:t>𝜎</m:t>
                                  </m:r>
                                  <m:r>
                                    <a:rPr lang="en-US" sz="2600" i="1">
                                      <a:latin typeface="Cambria Math" panose="02040503050406030204" pitchFamily="18" charset="0"/>
                                      <a:ea typeface="Cambria Math" panose="02040503050406030204" pitchFamily="18" charset="0"/>
                                    </a:rPr>
                                    <m:t>𝑣</m:t>
                                  </m:r>
                                </m:e>
                              </m:d>
                            </m:e>
                            <m:sub>
                              <m:r>
                                <a:rPr lang="en-US" sz="2600" i="1">
                                  <a:latin typeface="Cambria Math" panose="02040503050406030204" pitchFamily="18" charset="0"/>
                                  <a:ea typeface="Cambria Math" panose="02040503050406030204" pitchFamily="18" charset="0"/>
                                </a:rPr>
                                <m:t>𝑗</m:t>
                              </m:r>
                              <m:r>
                                <a:rPr lang="en-US" sz="2600" i="1">
                                  <a:latin typeface="Cambria Math" panose="02040503050406030204" pitchFamily="18" charset="0"/>
                                  <a:ea typeface="Cambria Math" panose="02040503050406030204" pitchFamily="18" charset="0"/>
                                </a:rPr>
                                <m:t>,</m:t>
                              </m:r>
                              <m:r>
                                <a:rPr lang="en-US" sz="2600" i="1">
                                  <a:latin typeface="Cambria Math" panose="02040503050406030204" pitchFamily="18" charset="0"/>
                                  <a:ea typeface="Cambria Math" panose="02040503050406030204" pitchFamily="18" charset="0"/>
                                </a:rPr>
                                <m:t>𝑘</m:t>
                              </m:r>
                              <m:r>
                                <a:rPr lang="en-US" sz="2600" i="1">
                                  <a:latin typeface="Cambria Math" panose="02040503050406030204" pitchFamily="18" charset="0"/>
                                  <a:ea typeface="Cambria Math" panose="02040503050406030204" pitchFamily="18" charset="0"/>
                                </a:rPr>
                                <m:t>,</m:t>
                              </m:r>
                              <m:r>
                                <a:rPr lang="en-US" sz="2600" i="1">
                                  <a:latin typeface="Cambria Math" panose="02040503050406030204" pitchFamily="18" charset="0"/>
                                  <a:ea typeface="Cambria Math" panose="02040503050406030204" pitchFamily="18" charset="0"/>
                                </a:rPr>
                                <m:t>𝑙</m:t>
                              </m:r>
                            </m:sub>
                          </m:sSub>
                          <m:sSub>
                            <m:sSubPr>
                              <m:ctrlPr>
                                <a:rPr lang="en-US" sz="2600" i="1">
                                  <a:latin typeface="Cambria Math" panose="02040503050406030204" pitchFamily="18" charset="0"/>
                                </a:rPr>
                              </m:ctrlPr>
                            </m:sSubPr>
                            <m:e>
                              <m:r>
                                <a:rPr lang="en-US" sz="2600" i="1">
                                  <a:latin typeface="Cambria Math" panose="02040503050406030204" pitchFamily="18" charset="0"/>
                                </a:rPr>
                                <m:t>𝑌</m:t>
                              </m:r>
                            </m:e>
                            <m:sub>
                              <m:r>
                                <a:rPr lang="en-US" sz="2600" i="1">
                                  <a:latin typeface="Cambria Math" panose="02040503050406030204" pitchFamily="18" charset="0"/>
                                </a:rPr>
                                <m:t>𝑗</m:t>
                              </m:r>
                            </m:sub>
                          </m:sSub>
                          <m:sSub>
                            <m:sSubPr>
                              <m:ctrlPr>
                                <a:rPr lang="en-US" sz="2600" i="1">
                                  <a:latin typeface="Cambria Math" panose="02040503050406030204" pitchFamily="18" charset="0"/>
                                </a:rPr>
                              </m:ctrlPr>
                            </m:sSubPr>
                            <m:e>
                              <m:r>
                                <a:rPr lang="en-US" sz="2600" i="1">
                                  <a:latin typeface="Cambria Math" panose="02040503050406030204" pitchFamily="18" charset="0"/>
                                </a:rPr>
                                <m:t>𝑌</m:t>
                              </m:r>
                            </m:e>
                            <m:sub>
                              <m:r>
                                <a:rPr lang="en-US" sz="2600" i="1">
                                  <a:latin typeface="Cambria Math" panose="02040503050406030204" pitchFamily="18" charset="0"/>
                                </a:rPr>
                                <m:t>𝑘</m:t>
                              </m:r>
                            </m:sub>
                          </m:sSub>
                          <m:sSub>
                            <m:sSubPr>
                              <m:ctrlPr>
                                <a:rPr lang="en-US" sz="2600" i="1">
                                  <a:latin typeface="Cambria Math" panose="02040503050406030204" pitchFamily="18" charset="0"/>
                                </a:rPr>
                              </m:ctrlPr>
                            </m:sSubPr>
                            <m:e>
                              <m:r>
                                <a:rPr lang="en-US" sz="2600" i="1">
                                  <a:latin typeface="Cambria Math" panose="02040503050406030204" pitchFamily="18" charset="0"/>
                                </a:rPr>
                                <m:t>𝑌</m:t>
                              </m:r>
                            </m:e>
                            <m:sub>
                              <m:r>
                                <a:rPr lang="en-US" sz="2600" i="1">
                                  <a:latin typeface="Cambria Math" panose="02040503050406030204" pitchFamily="18" charset="0"/>
                                </a:rPr>
                                <m:t>𝑙</m:t>
                              </m:r>
                            </m:sub>
                          </m:sSub>
                        </m:e>
                      </m:nary>
                      <m:r>
                        <a:rPr lang="en-US" sz="2600" i="1">
                          <a:latin typeface="Cambria Math" panose="02040503050406030204" pitchFamily="18" charset="0"/>
                        </a:rPr>
                        <m:t>+…</m:t>
                      </m:r>
                    </m:oMath>
                  </m:oMathPara>
                </a14:m>
                <a:endParaRPr lang="en-US" sz="2600" dirty="0"/>
              </a:p>
              <a:p>
                <a:pPr marL="0" indent="0">
                  <a:buNone/>
                </a:pPr>
                <a:endParaRPr lang="en-US" dirty="0"/>
              </a:p>
            </p:txBody>
          </p:sp>
        </mc:Choice>
        <mc:Fallback xmlns="">
          <p:sp>
            <p:nvSpPr>
              <p:cNvPr id="14" name="Content Placeholder 5">
                <a:extLst>
                  <a:ext uri="{FF2B5EF4-FFF2-40B4-BE49-F238E27FC236}">
                    <a16:creationId xmlns:a16="http://schemas.microsoft.com/office/drawing/2014/main" id="{D561A974-9FB1-274F-AABE-4599F2FB9544}"/>
                  </a:ext>
                </a:extLst>
              </p:cNvPr>
              <p:cNvSpPr>
                <a:spLocks noGrp="1" noRot="1" noChangeAspect="1" noMove="1" noResize="1" noEditPoints="1" noAdjustHandles="1" noChangeArrowheads="1" noChangeShapeType="1" noTextEdit="1"/>
              </p:cNvSpPr>
              <p:nvPr>
                <p:ph sz="quarter" idx="4"/>
              </p:nvPr>
            </p:nvSpPr>
            <p:spPr>
              <a:blipFill>
                <a:blip r:embed="rId4"/>
                <a:stretch>
                  <a:fillRect l="-8486" t="-1813" b="-35045"/>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93CF52EB-1EFD-0444-B064-998197FBDC2A}"/>
              </a:ext>
            </a:extLst>
          </p:cNvPr>
          <p:cNvPicPr>
            <a:picLocks noChangeAspect="1"/>
          </p:cNvPicPr>
          <p:nvPr/>
        </p:nvPicPr>
        <p:blipFill>
          <a:blip r:embed="rId5"/>
          <a:stretch>
            <a:fillRect/>
          </a:stretch>
        </p:blipFill>
        <p:spPr>
          <a:xfrm>
            <a:off x="571295" y="1847850"/>
            <a:ext cx="5524500" cy="3162300"/>
          </a:xfrm>
          <a:prstGeom prst="rect">
            <a:avLst/>
          </a:prstGeom>
        </p:spPr>
      </p:pic>
    </p:spTree>
    <p:extLst>
      <p:ext uri="{BB962C8B-B14F-4D97-AF65-F5344CB8AC3E}">
        <p14:creationId xmlns:p14="http://schemas.microsoft.com/office/powerpoint/2010/main" val="329248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646E3-9D05-D64E-939A-ECA3C902375B}"/>
              </a:ext>
            </a:extLst>
          </p:cNvPr>
          <p:cNvSpPr>
            <a:spLocks noGrp="1"/>
          </p:cNvSpPr>
          <p:nvPr>
            <p:ph type="title"/>
          </p:nvPr>
        </p:nvSpPr>
        <p:spPr>
          <a:xfrm>
            <a:off x="345877" y="320041"/>
            <a:ext cx="11422261" cy="535531"/>
          </a:xfrm>
        </p:spPr>
        <p:txBody>
          <a:bodyPr/>
          <a:lstStyle/>
          <a:p>
            <a:r>
              <a:rPr lang="en-US" dirty="0"/>
              <a:t>XNet</a:t>
            </a:r>
          </a:p>
        </p:txBody>
      </p:sp>
      <p:sp>
        <p:nvSpPr>
          <p:cNvPr id="3" name="Content Placeholder 2">
            <a:extLst>
              <a:ext uri="{FF2B5EF4-FFF2-40B4-BE49-F238E27FC236}">
                <a16:creationId xmlns:a16="http://schemas.microsoft.com/office/drawing/2014/main" id="{E542BC53-C785-1145-803E-275EEA9F718D}"/>
              </a:ext>
            </a:extLst>
          </p:cNvPr>
          <p:cNvSpPr>
            <a:spLocks noGrp="1"/>
          </p:cNvSpPr>
          <p:nvPr>
            <p:ph idx="1"/>
          </p:nvPr>
        </p:nvSpPr>
        <p:spPr/>
        <p:txBody>
          <a:bodyPr>
            <a:normAutofit fontScale="92500"/>
          </a:bodyPr>
          <a:lstStyle/>
          <a:p>
            <a:r>
              <a:rPr lang="en-US" dirty="0">
                <a:latin typeface="Century Gothic" panose="020B0502020202020204" pitchFamily="34" charset="0"/>
              </a:rPr>
              <a:t>Stand-alone code for evolving arbitrary reaction networks</a:t>
            </a:r>
          </a:p>
          <a:p>
            <a:r>
              <a:rPr lang="en-US" dirty="0">
                <a:latin typeface="Century Gothic" panose="020B0502020202020204" pitchFamily="34" charset="0"/>
              </a:rPr>
              <a:t>Originally designed to independently evolve particles/zones (SPMD)</a:t>
            </a:r>
          </a:p>
          <a:p>
            <a:pPr lvl="1"/>
            <a:r>
              <a:rPr lang="en-US" dirty="0">
                <a:latin typeface="Century Gothic" panose="020B0502020202020204" pitchFamily="34" charset="0"/>
              </a:rPr>
              <a:t>Minimal overhead for CPU shared-memory parallelism</a:t>
            </a:r>
          </a:p>
          <a:p>
            <a:pPr lvl="1"/>
            <a:r>
              <a:rPr lang="en-US" dirty="0">
                <a:latin typeface="Century Gothic" panose="020B0502020202020204" pitchFamily="34" charset="0"/>
              </a:rPr>
              <a:t>Unfortunately, not ideal for GPU</a:t>
            </a:r>
          </a:p>
          <a:p>
            <a:endParaRPr lang="en-US" dirty="0">
              <a:latin typeface="Century Gothic" panose="020B0502020202020204" pitchFamily="34" charset="0"/>
            </a:endParaRPr>
          </a:p>
          <a:p>
            <a:r>
              <a:rPr lang="en-US" dirty="0">
                <a:latin typeface="Century Gothic" panose="020B0502020202020204" pitchFamily="34" charset="0"/>
              </a:rPr>
              <a:t>Primary focus of the FLASH CAAR project</a:t>
            </a:r>
          </a:p>
          <a:p>
            <a:pPr lvl="1"/>
            <a:r>
              <a:rPr lang="en-US" dirty="0">
                <a:latin typeface="Century Gothic" panose="020B0502020202020204" pitchFamily="34" charset="0"/>
              </a:rPr>
              <a:t>Replace small “hard-wired” reaction networks in FLASH with XNet interface and use programming model centered around GPU-optimized libraries</a:t>
            </a:r>
          </a:p>
          <a:p>
            <a:pPr lvl="1"/>
            <a:endParaRPr lang="en-US" dirty="0"/>
          </a:p>
        </p:txBody>
      </p:sp>
    </p:spTree>
    <p:extLst>
      <p:ext uri="{BB962C8B-B14F-4D97-AF65-F5344CB8AC3E}">
        <p14:creationId xmlns:p14="http://schemas.microsoft.com/office/powerpoint/2010/main" val="39061336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0AA15C7-D996-0B43-82EA-BED0606CB7EF}"/>
              </a:ext>
            </a:extLst>
          </p:cNvPr>
          <p:cNvSpPr>
            <a:spLocks noGrp="1"/>
          </p:cNvSpPr>
          <p:nvPr>
            <p:ph type="title"/>
          </p:nvPr>
        </p:nvSpPr>
        <p:spPr>
          <a:xfrm>
            <a:off x="344842" y="212467"/>
            <a:ext cx="11501908" cy="535531"/>
          </a:xfrm>
        </p:spPr>
        <p:txBody>
          <a:bodyPr/>
          <a:lstStyle/>
          <a:p>
            <a:r>
              <a:rPr lang="en-US" dirty="0"/>
              <a:t>A digression on stiffness</a:t>
            </a:r>
          </a:p>
        </p:txBody>
      </p:sp>
      <mc:AlternateContent xmlns:mc="http://schemas.openxmlformats.org/markup-compatibility/2006" xmlns:a14="http://schemas.microsoft.com/office/drawing/2010/main">
        <mc:Choice Requires="a14">
          <p:sp>
            <p:nvSpPr>
              <p:cNvPr id="16" name="Content Placeholder 15">
                <a:extLst>
                  <a:ext uri="{FF2B5EF4-FFF2-40B4-BE49-F238E27FC236}">
                    <a16:creationId xmlns:a16="http://schemas.microsoft.com/office/drawing/2014/main" id="{0F756F7C-665F-604D-98EA-DD0F9B199EB6}"/>
                  </a:ext>
                </a:extLst>
              </p:cNvPr>
              <p:cNvSpPr>
                <a:spLocks noGrp="1"/>
              </p:cNvSpPr>
              <p:nvPr>
                <p:ph sz="half" idx="2"/>
              </p:nvPr>
            </p:nvSpPr>
            <p:spPr>
              <a:xfrm>
                <a:off x="344842" y="917840"/>
                <a:ext cx="5567227" cy="5118111"/>
              </a:xfrm>
            </p:spPr>
            <p:txBody>
              <a:bodyPr/>
              <a:lstStyle/>
              <a:p>
                <a:r>
                  <a:rPr lang="en-US" dirty="0"/>
                  <a:t>Practically, a system is stiff if stepsize </a:t>
                </a:r>
                <a14:m>
                  <m:oMath xmlns:m="http://schemas.openxmlformats.org/officeDocument/2006/math">
                    <m:r>
                      <a:rPr lang="en-US" i="1">
                        <a:latin typeface="Cambria Math" panose="02040503050406030204" pitchFamily="18" charset="0"/>
                      </a:rPr>
                      <m:t>h</m:t>
                    </m:r>
                  </m:oMath>
                </a14:m>
                <a:r>
                  <a:rPr lang="en-US" dirty="0"/>
                  <a:t> set by numerical stability from large variations in timescales</a:t>
                </a:r>
              </a:p>
              <a:p>
                <a:r>
                  <a:rPr lang="en-US" dirty="0"/>
                  <a:t>Formally, system of equations stiff if Jacobian obeys</a:t>
                </a:r>
                <a:br>
                  <a:rPr lang="en-US" dirty="0"/>
                </a:br>
                <a:endParaRPr lang="en-US" i="1" dirty="0">
                  <a:latin typeface="Cambria Math" panose="02040503050406030204" pitchFamily="18" charset="0"/>
                </a:endParaRPr>
              </a:p>
              <a:p>
                <a:pPr marL="0" indent="0">
                  <a:buNone/>
                </a:pPr>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ea typeface="Cambria Math" panose="02040503050406030204" pitchFamily="18" charset="0"/>
                        </a:rPr>
                        <m:t>𝒮</m:t>
                      </m:r>
                      <m:r>
                        <a:rPr lang="en-US" i="1">
                          <a:latin typeface="Cambria Math" panose="02040503050406030204" pitchFamily="18" charset="0"/>
                        </a:rPr>
                        <m:t>=</m:t>
                      </m:r>
                      <m:f>
                        <m:fPr>
                          <m:ctrlPr>
                            <a:rPr lang="en-US" i="1" smtClean="0">
                              <a:latin typeface="Cambria Math" panose="02040503050406030204" pitchFamily="18" charset="0"/>
                            </a:rPr>
                          </m:ctrlPr>
                        </m:fPr>
                        <m:num>
                          <m:r>
                            <m:rPr>
                              <m:sty m:val="p"/>
                            </m:rPr>
                            <a:rPr lang="en-US" b="0" i="0" smtClean="0">
                              <a:latin typeface="Cambria Math" panose="02040503050406030204" pitchFamily="18" charset="0"/>
                            </a:rPr>
                            <m:t>max</m:t>
                          </m:r>
                          <m:d>
                            <m:dPr>
                              <m:begChr m:val="|"/>
                              <m:endChr m:val="|"/>
                              <m:ctrlPr>
                                <a:rPr lang="en-US" i="1">
                                  <a:latin typeface="Cambria Math" panose="02040503050406030204" pitchFamily="18" charset="0"/>
                                </a:rPr>
                              </m:ctrlPr>
                            </m:dPr>
                            <m:e>
                              <m:r>
                                <a:rPr lang="en-US" i="1">
                                  <a:latin typeface="Cambria Math" panose="02040503050406030204" pitchFamily="18" charset="0"/>
                                  <a:ea typeface="Cambria Math" panose="02040503050406030204" pitchFamily="18" charset="0"/>
                                </a:rPr>
                                <m:t>ℜ</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𝜆</m:t>
                                      </m:r>
                                    </m:e>
                                    <m:sub>
                                      <m:r>
                                        <a:rPr lang="en-US" i="1">
                                          <a:latin typeface="Cambria Math" panose="02040503050406030204" pitchFamily="18" charset="0"/>
                                          <a:ea typeface="Cambria Math" panose="02040503050406030204" pitchFamily="18" charset="0"/>
                                        </a:rPr>
                                        <m:t>𝑗</m:t>
                                      </m:r>
                                    </m:sub>
                                  </m:sSub>
                                </m:e>
                              </m:d>
                            </m:e>
                          </m:d>
                        </m:num>
                        <m:den>
                          <m:r>
                            <m:rPr>
                              <m:sty m:val="p"/>
                            </m:rPr>
                            <a:rPr lang="en-US" b="0" i="0" smtClean="0">
                              <a:latin typeface="Cambria Math" panose="02040503050406030204" pitchFamily="18" charset="0"/>
                            </a:rPr>
                            <m:t>min</m:t>
                          </m:r>
                          <m:r>
                            <a:rPr lang="en-US" i="1">
                              <a:latin typeface="Cambria Math" panose="02040503050406030204" pitchFamily="18" charset="0"/>
                            </a:rPr>
                            <m:t>⁡</m:t>
                          </m:r>
                          <m:d>
                            <m:dPr>
                              <m:begChr m:val="|"/>
                              <m:endChr m:val="|"/>
                              <m:ctrlPr>
                                <a:rPr lang="en-US" i="1" smtClean="0">
                                  <a:latin typeface="Cambria Math" panose="02040503050406030204" pitchFamily="18" charset="0"/>
                                </a:rPr>
                              </m:ctrlPr>
                            </m:dPr>
                            <m:e>
                              <m:r>
                                <a:rPr lang="en-US" i="1">
                                  <a:latin typeface="Cambria Math" panose="02040503050406030204" pitchFamily="18" charset="0"/>
                                  <a:ea typeface="Cambria Math" panose="02040503050406030204" pitchFamily="18" charset="0"/>
                                </a:rPr>
                                <m:t>ℜ</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𝜆</m:t>
                                      </m:r>
                                    </m:e>
                                    <m:sub>
                                      <m:r>
                                        <a:rPr lang="en-US" i="1">
                                          <a:latin typeface="Cambria Math" panose="02040503050406030204" pitchFamily="18" charset="0"/>
                                          <a:ea typeface="Cambria Math" panose="02040503050406030204" pitchFamily="18" charset="0"/>
                                        </a:rPr>
                                        <m:t>𝑗</m:t>
                                      </m:r>
                                    </m:sub>
                                  </m:sSub>
                                </m:e>
                              </m:d>
                            </m:e>
                          </m:d>
                        </m:den>
                      </m:f>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m:t>
                      </m:r>
                    </m:oMath>
                  </m:oMathPara>
                </a14:m>
                <a:endParaRPr lang="en-US" dirty="0"/>
              </a:p>
              <a:p>
                <a14:m>
                  <m:oMath xmlns:m="http://schemas.openxmlformats.org/officeDocument/2006/math">
                    <m:r>
                      <a:rPr lang="en-US" i="1" smtClean="0">
                        <a:solidFill>
                          <a:schemeClr val="accent6"/>
                        </a:solidFill>
                        <a:latin typeface="Cambria Math" panose="02040503050406030204" pitchFamily="18" charset="0"/>
                        <a:ea typeface="Cambria Math" panose="02040503050406030204" pitchFamily="18" charset="0"/>
                      </a:rPr>
                      <m:t>𝒮</m:t>
                    </m:r>
                    <m:r>
                      <a:rPr lang="en-US" i="1" smtClean="0">
                        <a:solidFill>
                          <a:schemeClr val="accent6"/>
                        </a:solidFill>
                        <a:latin typeface="Cambria Math" panose="02040503050406030204" pitchFamily="18" charset="0"/>
                        <a:ea typeface="Cambria Math" panose="02040503050406030204" pitchFamily="18" charset="0"/>
                      </a:rPr>
                      <m:t>&gt;</m:t>
                    </m:r>
                    <m:sSup>
                      <m:sSupPr>
                        <m:ctrlPr>
                          <a:rPr lang="en-US" i="1">
                            <a:solidFill>
                              <a:schemeClr val="accent6"/>
                            </a:solidFill>
                            <a:latin typeface="Cambria Math" panose="02040503050406030204" pitchFamily="18" charset="0"/>
                            <a:ea typeface="Cambria Math" panose="02040503050406030204" pitchFamily="18" charset="0"/>
                          </a:rPr>
                        </m:ctrlPr>
                      </m:sSupPr>
                      <m:e>
                        <m:r>
                          <a:rPr lang="en-US" i="1">
                            <a:solidFill>
                              <a:schemeClr val="accent6"/>
                            </a:solidFill>
                            <a:latin typeface="Cambria Math" panose="02040503050406030204" pitchFamily="18" charset="0"/>
                            <a:ea typeface="Cambria Math" panose="02040503050406030204" pitchFamily="18" charset="0"/>
                          </a:rPr>
                          <m:t>10</m:t>
                        </m:r>
                      </m:e>
                      <m:sup>
                        <m:r>
                          <a:rPr lang="en-US" i="1">
                            <a:solidFill>
                              <a:schemeClr val="accent6"/>
                            </a:solidFill>
                            <a:latin typeface="Cambria Math" panose="02040503050406030204" pitchFamily="18" charset="0"/>
                            <a:ea typeface="Cambria Math" panose="02040503050406030204" pitchFamily="18" charset="0"/>
                          </a:rPr>
                          <m:t>15</m:t>
                        </m:r>
                      </m:sup>
                    </m:sSup>
                  </m:oMath>
                </a14:m>
                <a:r>
                  <a:rPr lang="en-US" dirty="0">
                    <a:solidFill>
                      <a:schemeClr val="accent3"/>
                    </a:solidFill>
                  </a:rPr>
                  <a:t> </a:t>
                </a:r>
                <a:r>
                  <a:rPr lang="en-US" dirty="0"/>
                  <a:t>not uncommon in explosive astrophysical settings</a:t>
                </a:r>
              </a:p>
              <a:p>
                <a:r>
                  <a:rPr lang="en-US" dirty="0"/>
                  <a:t>Two approaches:</a:t>
                </a:r>
              </a:p>
              <a:p>
                <a:pPr marL="803275" lvl="1" indent="-457200">
                  <a:buFont typeface="+mj-lt"/>
                  <a:buAutoNum type="arabicPeriod"/>
                </a:pPr>
                <a:r>
                  <a:rPr lang="en-US" dirty="0"/>
                  <a:t>Remove stiffness, relax timestep constraints</a:t>
                </a:r>
              </a:p>
              <a:p>
                <a:pPr marL="803275" lvl="1" indent="-457200">
                  <a:buFont typeface="+mj-lt"/>
                  <a:buAutoNum type="arabicPeriod"/>
                </a:pPr>
                <a:r>
                  <a:rPr lang="en-US" dirty="0"/>
                  <a:t>(Semi-)implicit numerical integration</a:t>
                </a:r>
                <a:endParaRPr lang="en-US" dirty="0">
                  <a:solidFill>
                    <a:schemeClr val="tx1"/>
                  </a:solidFill>
                </a:endParaRPr>
              </a:p>
            </p:txBody>
          </p:sp>
        </mc:Choice>
        <mc:Fallback xmlns="">
          <p:sp>
            <p:nvSpPr>
              <p:cNvPr id="16" name="Content Placeholder 15">
                <a:extLst>
                  <a:ext uri="{FF2B5EF4-FFF2-40B4-BE49-F238E27FC236}">
                    <a16:creationId xmlns:a16="http://schemas.microsoft.com/office/drawing/2014/main" id="{0F756F7C-665F-604D-98EA-DD0F9B199EB6}"/>
                  </a:ext>
                </a:extLst>
              </p:cNvPr>
              <p:cNvSpPr>
                <a:spLocks noGrp="1" noRot="1" noChangeAspect="1" noMove="1" noResize="1" noEditPoints="1" noAdjustHandles="1" noChangeArrowheads="1" noChangeShapeType="1" noTextEdit="1"/>
              </p:cNvSpPr>
              <p:nvPr>
                <p:ph sz="half" idx="2"/>
              </p:nvPr>
            </p:nvSpPr>
            <p:spPr>
              <a:xfrm>
                <a:off x="344842" y="917840"/>
                <a:ext cx="5567227" cy="5118111"/>
              </a:xfrm>
              <a:blipFill>
                <a:blip r:embed="rId3"/>
                <a:stretch>
                  <a:fillRect l="-1136" t="-1489" r="-2727" b="-7692"/>
                </a:stretch>
              </a:blipFill>
            </p:spPr>
            <p:txBody>
              <a:bodyPr/>
              <a:lstStyle/>
              <a:p>
                <a:r>
                  <a:rPr lang="en-US">
                    <a:noFill/>
                  </a:rPr>
                  <a:t> </a:t>
                </a:r>
              </a:p>
            </p:txBody>
          </p:sp>
        </mc:Fallback>
      </mc:AlternateContent>
      <p:pic>
        <p:nvPicPr>
          <p:cNvPr id="17" name="Content Placeholder 9">
            <a:extLst>
              <a:ext uri="{FF2B5EF4-FFF2-40B4-BE49-F238E27FC236}">
                <a16:creationId xmlns:a16="http://schemas.microsoft.com/office/drawing/2014/main" id="{EFFE6FA7-FF13-2C47-9E92-E3C915E76066}"/>
              </a:ext>
            </a:extLst>
          </p:cNvPr>
          <p:cNvPicPr>
            <a:picLocks noGrp="1" noChangeAspect="1"/>
          </p:cNvPicPr>
          <p:nvPr>
            <p:ph sz="quarter" idx="4"/>
          </p:nvPr>
        </p:nvPicPr>
        <p:blipFill>
          <a:blip r:embed="rId4"/>
          <a:stretch>
            <a:fillRect/>
          </a:stretch>
        </p:blipFill>
        <p:spPr>
          <a:xfrm>
            <a:off x="6554788" y="830950"/>
            <a:ext cx="5291962" cy="2836144"/>
          </a:xfrm>
          <a:prstGeom prst="rect">
            <a:avLst/>
          </a:prstGeom>
        </p:spPr>
      </p:pic>
      <p:pic>
        <p:nvPicPr>
          <p:cNvPr id="19" name="Content Placeholder 18">
            <a:extLst>
              <a:ext uri="{FF2B5EF4-FFF2-40B4-BE49-F238E27FC236}">
                <a16:creationId xmlns:a16="http://schemas.microsoft.com/office/drawing/2014/main" id="{188759C7-D844-6E43-8F80-766C5B398A1A}"/>
              </a:ext>
            </a:extLst>
          </p:cNvPr>
          <p:cNvPicPr>
            <a:picLocks noGrp="1" noChangeAspect="1"/>
          </p:cNvPicPr>
          <p:nvPr>
            <p:ph sz="quarter" idx="10"/>
          </p:nvPr>
        </p:nvPicPr>
        <p:blipFill>
          <a:blip r:embed="rId5"/>
          <a:stretch>
            <a:fillRect/>
          </a:stretch>
        </p:blipFill>
        <p:spPr>
          <a:xfrm>
            <a:off x="5486400" y="4001769"/>
            <a:ext cx="6547945" cy="1866675"/>
          </a:xfrm>
          <a:prstGeom prst="rect">
            <a:avLst/>
          </a:prstGeom>
        </p:spPr>
      </p:pic>
    </p:spTree>
    <p:extLst>
      <p:ext uri="{BB962C8B-B14F-4D97-AF65-F5344CB8AC3E}">
        <p14:creationId xmlns:p14="http://schemas.microsoft.com/office/powerpoint/2010/main" val="3544656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0AFCC0-909D-DF4A-A039-6E4C73F5BFA6}"/>
              </a:ext>
            </a:extLst>
          </p:cNvPr>
          <p:cNvSpPr/>
          <p:nvPr/>
        </p:nvSpPr>
        <p:spPr>
          <a:xfrm>
            <a:off x="287867" y="-118533"/>
            <a:ext cx="12259733" cy="7247466"/>
          </a:xfrm>
          <a:prstGeom prst="rect">
            <a:avLst/>
          </a:prstGeom>
          <a:solidFill>
            <a:schemeClr val="tx1"/>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pic>
        <p:nvPicPr>
          <p:cNvPr id="4" name="Picture 3">
            <a:extLst>
              <a:ext uri="{FF2B5EF4-FFF2-40B4-BE49-F238E27FC236}">
                <a16:creationId xmlns:a16="http://schemas.microsoft.com/office/drawing/2014/main" id="{9E26E0C1-BEF5-9F40-A816-A15D07D0CBF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6399" y="50954"/>
            <a:ext cx="10909188" cy="6756092"/>
          </a:xfrm>
          <a:prstGeom prst="rect">
            <a:avLst/>
          </a:prstGeom>
        </p:spPr>
      </p:pic>
    </p:spTree>
    <p:extLst>
      <p:ext uri="{BB962C8B-B14F-4D97-AF65-F5344CB8AC3E}">
        <p14:creationId xmlns:p14="http://schemas.microsoft.com/office/powerpoint/2010/main" val="2405457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17027-A0C9-1A40-8757-FA4B598BAFAB}"/>
              </a:ext>
            </a:extLst>
          </p:cNvPr>
          <p:cNvSpPr>
            <a:spLocks noGrp="1"/>
          </p:cNvSpPr>
          <p:nvPr>
            <p:ph type="title"/>
          </p:nvPr>
        </p:nvSpPr>
        <p:spPr>
          <a:xfrm>
            <a:off x="344842" y="320041"/>
            <a:ext cx="11501908" cy="535531"/>
          </a:xfrm>
        </p:spPr>
        <p:txBody>
          <a:bodyPr/>
          <a:lstStyle/>
          <a:p>
            <a:r>
              <a:rPr lang="en-US" dirty="0"/>
              <a:t>Reaction networks</a:t>
            </a:r>
          </a:p>
        </p:txBody>
      </p:sp>
      <p:pic>
        <p:nvPicPr>
          <p:cNvPr id="7" name="Content Placeholder 6">
            <a:extLst>
              <a:ext uri="{FF2B5EF4-FFF2-40B4-BE49-F238E27FC236}">
                <a16:creationId xmlns:a16="http://schemas.microsoft.com/office/drawing/2014/main" id="{B56C45C0-0FA9-254A-9E67-169C88DE01C0}"/>
              </a:ext>
            </a:extLst>
          </p:cNvPr>
          <p:cNvPicPr>
            <a:picLocks noGrp="1" noChangeAspect="1"/>
          </p:cNvPicPr>
          <p:nvPr>
            <p:ph sz="half" idx="2"/>
          </p:nvPr>
        </p:nvPicPr>
        <p:blipFill>
          <a:blip r:embed="rId3"/>
          <a:stretch>
            <a:fillRect/>
          </a:stretch>
        </p:blipFill>
        <p:spPr>
          <a:xfrm>
            <a:off x="349251" y="916314"/>
            <a:ext cx="3675062" cy="2861995"/>
          </a:xfrm>
          <a:prstGeom prst="rect">
            <a:avLst/>
          </a:prstGeom>
        </p:spPr>
      </p:pic>
      <p:pic>
        <p:nvPicPr>
          <p:cNvPr id="8" name="Content Placeholder 7">
            <a:extLst>
              <a:ext uri="{FF2B5EF4-FFF2-40B4-BE49-F238E27FC236}">
                <a16:creationId xmlns:a16="http://schemas.microsoft.com/office/drawing/2014/main" id="{22156DF8-68FE-0D4E-A774-747DB3945B20}"/>
              </a:ext>
            </a:extLst>
          </p:cNvPr>
          <p:cNvPicPr>
            <a:picLocks noGrp="1" noChangeAspect="1"/>
          </p:cNvPicPr>
          <p:nvPr>
            <p:ph sz="half" idx="10"/>
          </p:nvPr>
        </p:nvPicPr>
        <p:blipFill>
          <a:blip r:embed="rId4"/>
          <a:stretch>
            <a:fillRect/>
          </a:stretch>
        </p:blipFill>
        <p:spPr>
          <a:xfrm>
            <a:off x="4252913" y="863691"/>
            <a:ext cx="3676650" cy="2967240"/>
          </a:xfrm>
          <a:prstGeom prst="rect">
            <a:avLst/>
          </a:prstGeom>
        </p:spPr>
      </p:pic>
      <p:pic>
        <p:nvPicPr>
          <p:cNvPr id="10" name="Content Placeholder 9">
            <a:extLst>
              <a:ext uri="{FF2B5EF4-FFF2-40B4-BE49-F238E27FC236}">
                <a16:creationId xmlns:a16="http://schemas.microsoft.com/office/drawing/2014/main" id="{F28DF4D0-268C-4A4B-9A95-F702A5A1013B}"/>
              </a:ext>
            </a:extLst>
          </p:cNvPr>
          <p:cNvPicPr>
            <a:picLocks noGrp="1" noChangeAspect="1"/>
          </p:cNvPicPr>
          <p:nvPr>
            <p:ph sz="half" idx="11"/>
          </p:nvPr>
        </p:nvPicPr>
        <p:blipFill>
          <a:blip r:embed="rId5"/>
          <a:stretch>
            <a:fillRect/>
          </a:stretch>
        </p:blipFill>
        <p:spPr>
          <a:xfrm>
            <a:off x="8158164" y="853275"/>
            <a:ext cx="3675063" cy="2988073"/>
          </a:xfrm>
          <a:prstGeom prst="rect">
            <a:avLst/>
          </a:prstGeom>
        </p:spPr>
      </p:pic>
      <p:sp>
        <p:nvSpPr>
          <p:cNvPr id="19" name="Right Arrow 18">
            <a:extLst>
              <a:ext uri="{FF2B5EF4-FFF2-40B4-BE49-F238E27FC236}">
                <a16:creationId xmlns:a16="http://schemas.microsoft.com/office/drawing/2014/main" id="{C8CF2C86-3889-CB40-82D8-1CF84177F2D1}"/>
              </a:ext>
            </a:extLst>
          </p:cNvPr>
          <p:cNvSpPr/>
          <p:nvPr/>
        </p:nvSpPr>
        <p:spPr>
          <a:xfrm>
            <a:off x="344842" y="4388165"/>
            <a:ext cx="11488384" cy="1116106"/>
          </a:xfrm>
          <a:prstGeom prst="rightArrow">
            <a:avLst>
              <a:gd name="adj1" fmla="val 47901"/>
              <a:gd name="adj2" fmla="val 74554"/>
            </a:avLst>
          </a:prstGeom>
          <a:ln>
            <a:solidFill>
              <a:schemeClr val="tx1"/>
            </a:solid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nSpc>
                <a:spcPct val="90000"/>
              </a:lnSpc>
              <a:tabLst>
                <a:tab pos="2743200" algn="ctr"/>
                <a:tab pos="5486400" algn="r"/>
              </a:tabLst>
            </a:pPr>
            <a:endParaRPr lang="en-US" dirty="0">
              <a:solidFill>
                <a:schemeClr val="tx1"/>
              </a:solidFill>
            </a:endParaRPr>
          </a:p>
        </p:txBody>
      </p:sp>
      <p:sp>
        <p:nvSpPr>
          <p:cNvPr id="18" name="Rectangle 17">
            <a:extLst>
              <a:ext uri="{FF2B5EF4-FFF2-40B4-BE49-F238E27FC236}">
                <a16:creationId xmlns:a16="http://schemas.microsoft.com/office/drawing/2014/main" id="{A7ED0F6A-FE8C-1A43-AC60-F90A8B4A18C9}"/>
              </a:ext>
            </a:extLst>
          </p:cNvPr>
          <p:cNvSpPr/>
          <p:nvPr/>
        </p:nvSpPr>
        <p:spPr>
          <a:xfrm>
            <a:off x="329937" y="3955795"/>
            <a:ext cx="1911690" cy="646331"/>
          </a:xfrm>
          <a:prstGeom prst="rect">
            <a:avLst/>
          </a:prstGeom>
        </p:spPr>
        <p:txBody>
          <a:bodyPr wrap="square">
            <a:spAutoFit/>
          </a:bodyPr>
          <a:lstStyle/>
          <a:p>
            <a:r>
              <a:rPr lang="en-US" dirty="0"/>
              <a:t>Number of evolved species</a:t>
            </a:r>
          </a:p>
        </p:txBody>
      </p:sp>
      <p:sp>
        <p:nvSpPr>
          <p:cNvPr id="20" name="Rectangle 19">
            <a:extLst>
              <a:ext uri="{FF2B5EF4-FFF2-40B4-BE49-F238E27FC236}">
                <a16:creationId xmlns:a16="http://schemas.microsoft.com/office/drawing/2014/main" id="{898B7427-3AA7-8844-8ECF-F79F16261D33}"/>
              </a:ext>
            </a:extLst>
          </p:cNvPr>
          <p:cNvSpPr/>
          <p:nvPr/>
        </p:nvSpPr>
        <p:spPr>
          <a:xfrm>
            <a:off x="872731" y="4660212"/>
            <a:ext cx="1467617" cy="523220"/>
          </a:xfrm>
          <a:prstGeom prst="rect">
            <a:avLst/>
          </a:prstGeom>
        </p:spPr>
        <p:txBody>
          <a:bodyPr wrap="square" anchor="ctr">
            <a:spAutoFit/>
          </a:bodyPr>
          <a:lstStyle/>
          <a:p>
            <a:pPr algn="ctr"/>
            <a:r>
              <a:rPr lang="en-US" sz="1400" dirty="0"/>
              <a:t>Big Bang nucleosynthesis</a:t>
            </a:r>
          </a:p>
        </p:txBody>
      </p:sp>
      <p:sp>
        <p:nvSpPr>
          <p:cNvPr id="22" name="Rectangle 21">
            <a:extLst>
              <a:ext uri="{FF2B5EF4-FFF2-40B4-BE49-F238E27FC236}">
                <a16:creationId xmlns:a16="http://schemas.microsoft.com/office/drawing/2014/main" id="{3600A919-6D35-3A46-8B5C-39E14737D08F}"/>
              </a:ext>
            </a:extLst>
          </p:cNvPr>
          <p:cNvSpPr/>
          <p:nvPr/>
        </p:nvSpPr>
        <p:spPr>
          <a:xfrm>
            <a:off x="2566750" y="4660212"/>
            <a:ext cx="1101295" cy="523220"/>
          </a:xfrm>
          <a:prstGeom prst="rect">
            <a:avLst/>
          </a:prstGeom>
        </p:spPr>
        <p:txBody>
          <a:bodyPr wrap="square" anchor="ctr">
            <a:spAutoFit/>
          </a:bodyPr>
          <a:lstStyle/>
          <a:p>
            <a:pPr algn="ctr"/>
            <a:r>
              <a:rPr lang="en-US" sz="1400" dirty="0"/>
              <a:t>Stellar</a:t>
            </a:r>
          </a:p>
          <a:p>
            <a:pPr algn="ctr"/>
            <a:r>
              <a:rPr lang="en-US" sz="1400" dirty="0"/>
              <a:t>evolution</a:t>
            </a:r>
          </a:p>
        </p:txBody>
      </p:sp>
      <p:sp>
        <p:nvSpPr>
          <p:cNvPr id="23" name="Rectangle 22">
            <a:extLst>
              <a:ext uri="{FF2B5EF4-FFF2-40B4-BE49-F238E27FC236}">
                <a16:creationId xmlns:a16="http://schemas.microsoft.com/office/drawing/2014/main" id="{D73C377A-F969-0A45-B2FF-43A1F1735B0C}"/>
              </a:ext>
            </a:extLst>
          </p:cNvPr>
          <p:cNvSpPr/>
          <p:nvPr/>
        </p:nvSpPr>
        <p:spPr>
          <a:xfrm>
            <a:off x="6776646" y="4660212"/>
            <a:ext cx="1208218" cy="523220"/>
          </a:xfrm>
          <a:prstGeom prst="rect">
            <a:avLst/>
          </a:prstGeom>
        </p:spPr>
        <p:txBody>
          <a:bodyPr wrap="square" anchor="ctr">
            <a:spAutoFit/>
          </a:bodyPr>
          <a:lstStyle/>
          <a:p>
            <a:pPr algn="ctr"/>
            <a:r>
              <a:rPr lang="en-US" sz="1400" dirty="0"/>
              <a:t>Supernovae</a:t>
            </a:r>
          </a:p>
          <a:p>
            <a:pPr algn="ctr"/>
            <a:r>
              <a:rPr lang="en-US" sz="1400" dirty="0"/>
              <a:t>(ECSN)</a:t>
            </a:r>
          </a:p>
        </p:txBody>
      </p:sp>
      <p:sp>
        <p:nvSpPr>
          <p:cNvPr id="24" name="Rectangle 23">
            <a:extLst>
              <a:ext uri="{FF2B5EF4-FFF2-40B4-BE49-F238E27FC236}">
                <a16:creationId xmlns:a16="http://schemas.microsoft.com/office/drawing/2014/main" id="{14E66378-6851-E148-875E-612B8F888BD3}"/>
              </a:ext>
            </a:extLst>
          </p:cNvPr>
          <p:cNvSpPr/>
          <p:nvPr/>
        </p:nvSpPr>
        <p:spPr>
          <a:xfrm>
            <a:off x="8212900" y="4660212"/>
            <a:ext cx="1208218" cy="523220"/>
          </a:xfrm>
          <a:prstGeom prst="rect">
            <a:avLst/>
          </a:prstGeom>
        </p:spPr>
        <p:txBody>
          <a:bodyPr wrap="square" anchor="ctr">
            <a:spAutoFit/>
          </a:bodyPr>
          <a:lstStyle/>
          <a:p>
            <a:pPr algn="ctr"/>
            <a:r>
              <a:rPr lang="en-US" sz="1400" dirty="0"/>
              <a:t>X-ray</a:t>
            </a:r>
          </a:p>
          <a:p>
            <a:pPr algn="ctr"/>
            <a:r>
              <a:rPr lang="en-US" sz="1400" dirty="0"/>
              <a:t>bursts</a:t>
            </a:r>
          </a:p>
        </p:txBody>
      </p:sp>
      <p:sp>
        <p:nvSpPr>
          <p:cNvPr id="25" name="Rectangle 24">
            <a:extLst>
              <a:ext uri="{FF2B5EF4-FFF2-40B4-BE49-F238E27FC236}">
                <a16:creationId xmlns:a16="http://schemas.microsoft.com/office/drawing/2014/main" id="{CA798007-146C-2149-B64B-9FDAC34A2393}"/>
              </a:ext>
            </a:extLst>
          </p:cNvPr>
          <p:cNvSpPr/>
          <p:nvPr/>
        </p:nvSpPr>
        <p:spPr>
          <a:xfrm>
            <a:off x="9648393" y="4660212"/>
            <a:ext cx="1208218" cy="523220"/>
          </a:xfrm>
          <a:prstGeom prst="rect">
            <a:avLst/>
          </a:prstGeom>
        </p:spPr>
        <p:txBody>
          <a:bodyPr wrap="square" anchor="ctr">
            <a:spAutoFit/>
          </a:bodyPr>
          <a:lstStyle/>
          <a:p>
            <a:pPr algn="ctr"/>
            <a:r>
              <a:rPr lang="en-US" sz="1400" dirty="0"/>
              <a:t>Neutron-star</a:t>
            </a:r>
          </a:p>
          <a:p>
            <a:pPr algn="ctr"/>
            <a:r>
              <a:rPr lang="en-US" sz="1400" dirty="0"/>
              <a:t>Mergers</a:t>
            </a:r>
          </a:p>
        </p:txBody>
      </p:sp>
      <p:sp>
        <p:nvSpPr>
          <p:cNvPr id="26" name="Rectangle 25">
            <a:extLst>
              <a:ext uri="{FF2B5EF4-FFF2-40B4-BE49-F238E27FC236}">
                <a16:creationId xmlns:a16="http://schemas.microsoft.com/office/drawing/2014/main" id="{EBB65034-15DD-E841-84D0-416B6186AC70}"/>
              </a:ext>
            </a:extLst>
          </p:cNvPr>
          <p:cNvSpPr/>
          <p:nvPr/>
        </p:nvSpPr>
        <p:spPr>
          <a:xfrm>
            <a:off x="5337706" y="4660212"/>
            <a:ext cx="1208218" cy="523220"/>
          </a:xfrm>
          <a:prstGeom prst="rect">
            <a:avLst/>
          </a:prstGeom>
        </p:spPr>
        <p:txBody>
          <a:bodyPr wrap="square" anchor="ctr">
            <a:spAutoFit/>
          </a:bodyPr>
          <a:lstStyle/>
          <a:p>
            <a:pPr algn="ctr"/>
            <a:r>
              <a:rPr lang="en-US" sz="1400" dirty="0"/>
              <a:t>Supernovae</a:t>
            </a:r>
          </a:p>
          <a:p>
            <a:pPr algn="ctr"/>
            <a:r>
              <a:rPr lang="en-US" sz="1400" dirty="0"/>
              <a:t>(CCSN)</a:t>
            </a:r>
          </a:p>
        </p:txBody>
      </p:sp>
      <p:sp>
        <p:nvSpPr>
          <p:cNvPr id="27" name="Rectangle 26">
            <a:extLst>
              <a:ext uri="{FF2B5EF4-FFF2-40B4-BE49-F238E27FC236}">
                <a16:creationId xmlns:a16="http://schemas.microsoft.com/office/drawing/2014/main" id="{B1A47444-07C5-0343-93E5-1F0A9A3BE8F4}"/>
              </a:ext>
            </a:extLst>
          </p:cNvPr>
          <p:cNvSpPr/>
          <p:nvPr/>
        </p:nvSpPr>
        <p:spPr>
          <a:xfrm>
            <a:off x="3898766" y="4660212"/>
            <a:ext cx="1208218" cy="523220"/>
          </a:xfrm>
          <a:prstGeom prst="rect">
            <a:avLst/>
          </a:prstGeom>
        </p:spPr>
        <p:txBody>
          <a:bodyPr wrap="square" anchor="ctr">
            <a:spAutoFit/>
          </a:bodyPr>
          <a:lstStyle/>
          <a:p>
            <a:pPr algn="ctr"/>
            <a:r>
              <a:rPr lang="en-US" sz="1400" dirty="0"/>
              <a:t>Supernovae</a:t>
            </a:r>
          </a:p>
          <a:p>
            <a:pPr algn="ctr"/>
            <a:r>
              <a:rPr lang="en-US" sz="1400" dirty="0"/>
              <a:t>(TNSN)</a:t>
            </a:r>
          </a:p>
        </p:txBody>
      </p:sp>
      <p:sp>
        <p:nvSpPr>
          <p:cNvPr id="28" name="Rectangle 27">
            <a:extLst>
              <a:ext uri="{FF2B5EF4-FFF2-40B4-BE49-F238E27FC236}">
                <a16:creationId xmlns:a16="http://schemas.microsoft.com/office/drawing/2014/main" id="{C36647B4-A9FD-9141-8944-656518B75C55}"/>
              </a:ext>
            </a:extLst>
          </p:cNvPr>
          <p:cNvSpPr/>
          <p:nvPr/>
        </p:nvSpPr>
        <p:spPr>
          <a:xfrm>
            <a:off x="4837725" y="5445062"/>
            <a:ext cx="2484078" cy="840230"/>
          </a:xfrm>
          <a:prstGeom prst="rect">
            <a:avLst/>
          </a:prstGeom>
        </p:spPr>
        <p:txBody>
          <a:bodyPr wrap="square">
            <a:spAutoFit/>
          </a:bodyPr>
          <a:lstStyle/>
          <a:p>
            <a:pPr algn="ctr">
              <a:lnSpc>
                <a:spcPct val="90000"/>
              </a:lnSpc>
              <a:tabLst>
                <a:tab pos="2743200" algn="ctr"/>
                <a:tab pos="5486400" algn="r"/>
              </a:tabLst>
            </a:pPr>
            <a:r>
              <a:rPr lang="en-US" dirty="0">
                <a:solidFill>
                  <a:schemeClr val="accent5"/>
                </a:solidFill>
              </a:rPr>
              <a:t>Physical fidelity</a:t>
            </a:r>
          </a:p>
          <a:p>
            <a:pPr algn="ctr">
              <a:lnSpc>
                <a:spcPct val="90000"/>
              </a:lnSpc>
              <a:tabLst>
                <a:tab pos="2743200" algn="ctr"/>
                <a:tab pos="5486400" algn="r"/>
              </a:tabLst>
            </a:pPr>
            <a:r>
              <a:rPr lang="en-US" dirty="0">
                <a:solidFill>
                  <a:schemeClr val="tx2"/>
                </a:solidFill>
              </a:rPr>
              <a:t>FLOPS</a:t>
            </a:r>
          </a:p>
          <a:p>
            <a:pPr algn="ctr">
              <a:lnSpc>
                <a:spcPct val="90000"/>
              </a:lnSpc>
              <a:tabLst>
                <a:tab pos="2743200" algn="ctr"/>
                <a:tab pos="5486400" algn="r"/>
              </a:tabLst>
            </a:pPr>
            <a:r>
              <a:rPr lang="en-US" dirty="0">
                <a:solidFill>
                  <a:schemeClr val="accent1"/>
                </a:solidFill>
              </a:rPr>
              <a:t>Sparsity</a:t>
            </a:r>
          </a:p>
        </p:txBody>
      </p:sp>
      <p:cxnSp>
        <p:nvCxnSpPr>
          <p:cNvPr id="30" name="Straight Connector 29">
            <a:extLst>
              <a:ext uri="{FF2B5EF4-FFF2-40B4-BE49-F238E27FC236}">
                <a16:creationId xmlns:a16="http://schemas.microsoft.com/office/drawing/2014/main" id="{638FEF18-1B39-6B41-9A52-F753AE26D096}"/>
              </a:ext>
            </a:extLst>
          </p:cNvPr>
          <p:cNvCxnSpPr>
            <a:cxnSpLocks/>
            <a:stCxn id="34" idx="2"/>
          </p:cNvCxnSpPr>
          <p:nvPr/>
        </p:nvCxnSpPr>
        <p:spPr>
          <a:xfrm>
            <a:off x="2471688" y="4534039"/>
            <a:ext cx="1" cy="126174"/>
          </a:xfrm>
          <a:prstGeom prst="line">
            <a:avLst/>
          </a:prstGeom>
        </p:spPr>
        <p:style>
          <a:lnRef idx="2">
            <a:schemeClr val="dk1"/>
          </a:lnRef>
          <a:fillRef idx="0">
            <a:schemeClr val="dk1"/>
          </a:fillRef>
          <a:effectRef idx="1">
            <a:schemeClr val="dk1"/>
          </a:effectRef>
          <a:fontRef idx="minor">
            <a:schemeClr val="tx1"/>
          </a:fontRef>
        </p:style>
      </p:cxnSp>
      <p:sp>
        <p:nvSpPr>
          <p:cNvPr id="34" name="Rectangle 33">
            <a:extLst>
              <a:ext uri="{FF2B5EF4-FFF2-40B4-BE49-F238E27FC236}">
                <a16:creationId xmlns:a16="http://schemas.microsoft.com/office/drawing/2014/main" id="{D43BD0D0-E3A0-DD48-934A-9AE782055345}"/>
              </a:ext>
            </a:extLst>
          </p:cNvPr>
          <p:cNvSpPr/>
          <p:nvPr/>
        </p:nvSpPr>
        <p:spPr>
          <a:xfrm>
            <a:off x="1921040" y="4164707"/>
            <a:ext cx="1101295" cy="369332"/>
          </a:xfrm>
          <a:prstGeom prst="rect">
            <a:avLst/>
          </a:prstGeom>
        </p:spPr>
        <p:txBody>
          <a:bodyPr wrap="square">
            <a:spAutoFit/>
          </a:bodyPr>
          <a:lstStyle/>
          <a:p>
            <a:pPr algn="ctr"/>
            <a:r>
              <a:rPr lang="en-US" dirty="0"/>
              <a:t>10</a:t>
            </a:r>
          </a:p>
        </p:txBody>
      </p:sp>
      <p:cxnSp>
        <p:nvCxnSpPr>
          <p:cNvPr id="51" name="Straight Connector 50">
            <a:extLst>
              <a:ext uri="{FF2B5EF4-FFF2-40B4-BE49-F238E27FC236}">
                <a16:creationId xmlns:a16="http://schemas.microsoft.com/office/drawing/2014/main" id="{232ED8C2-3DD4-014B-9619-7DAC3AF271C0}"/>
              </a:ext>
            </a:extLst>
          </p:cNvPr>
          <p:cNvCxnSpPr>
            <a:cxnSpLocks/>
            <a:stCxn id="52" idx="2"/>
          </p:cNvCxnSpPr>
          <p:nvPr/>
        </p:nvCxnSpPr>
        <p:spPr>
          <a:xfrm>
            <a:off x="9421118" y="4524040"/>
            <a:ext cx="0" cy="152941"/>
          </a:xfrm>
          <a:prstGeom prst="line">
            <a:avLst/>
          </a:prstGeom>
        </p:spPr>
        <p:style>
          <a:lnRef idx="2">
            <a:schemeClr val="dk1"/>
          </a:lnRef>
          <a:fillRef idx="0">
            <a:schemeClr val="dk1"/>
          </a:fillRef>
          <a:effectRef idx="1">
            <a:schemeClr val="dk1"/>
          </a:effectRef>
          <a:fontRef idx="minor">
            <a:schemeClr val="tx1"/>
          </a:fontRef>
        </p:style>
      </p:cxnSp>
      <p:sp>
        <p:nvSpPr>
          <p:cNvPr id="52" name="Rectangle 51">
            <a:extLst>
              <a:ext uri="{FF2B5EF4-FFF2-40B4-BE49-F238E27FC236}">
                <a16:creationId xmlns:a16="http://schemas.microsoft.com/office/drawing/2014/main" id="{2737D096-BAC1-E741-92C4-EC41C24B5D9D}"/>
              </a:ext>
            </a:extLst>
          </p:cNvPr>
          <p:cNvSpPr/>
          <p:nvPr/>
        </p:nvSpPr>
        <p:spPr>
          <a:xfrm>
            <a:off x="8870471" y="4154707"/>
            <a:ext cx="1101295" cy="369332"/>
          </a:xfrm>
          <a:prstGeom prst="rect">
            <a:avLst/>
          </a:prstGeom>
        </p:spPr>
        <p:txBody>
          <a:bodyPr wrap="square">
            <a:spAutoFit/>
          </a:bodyPr>
          <a:lstStyle/>
          <a:p>
            <a:pPr algn="ctr"/>
            <a:r>
              <a:rPr lang="en-US" dirty="0"/>
              <a:t>1,000</a:t>
            </a:r>
          </a:p>
        </p:txBody>
      </p:sp>
      <p:cxnSp>
        <p:nvCxnSpPr>
          <p:cNvPr id="53" name="Straight Connector 52">
            <a:extLst>
              <a:ext uri="{FF2B5EF4-FFF2-40B4-BE49-F238E27FC236}">
                <a16:creationId xmlns:a16="http://schemas.microsoft.com/office/drawing/2014/main" id="{729B5673-F7F3-714D-A44E-44C48BD89168}"/>
              </a:ext>
            </a:extLst>
          </p:cNvPr>
          <p:cNvCxnSpPr>
            <a:cxnSpLocks/>
            <a:stCxn id="54" idx="2"/>
          </p:cNvCxnSpPr>
          <p:nvPr/>
        </p:nvCxnSpPr>
        <p:spPr>
          <a:xfrm>
            <a:off x="6096000" y="4524040"/>
            <a:ext cx="0" cy="152941"/>
          </a:xfrm>
          <a:prstGeom prst="line">
            <a:avLst/>
          </a:prstGeom>
        </p:spPr>
        <p:style>
          <a:lnRef idx="2">
            <a:schemeClr val="dk1"/>
          </a:lnRef>
          <a:fillRef idx="0">
            <a:schemeClr val="dk1"/>
          </a:fillRef>
          <a:effectRef idx="1">
            <a:schemeClr val="dk1"/>
          </a:effectRef>
          <a:fontRef idx="minor">
            <a:schemeClr val="tx1"/>
          </a:fontRef>
        </p:style>
      </p:cxnSp>
      <p:sp>
        <p:nvSpPr>
          <p:cNvPr id="54" name="Rectangle 53">
            <a:extLst>
              <a:ext uri="{FF2B5EF4-FFF2-40B4-BE49-F238E27FC236}">
                <a16:creationId xmlns:a16="http://schemas.microsoft.com/office/drawing/2014/main" id="{E4164015-3EE3-8246-AEF0-B565DD65ABD3}"/>
              </a:ext>
            </a:extLst>
          </p:cNvPr>
          <p:cNvSpPr/>
          <p:nvPr/>
        </p:nvSpPr>
        <p:spPr>
          <a:xfrm>
            <a:off x="5545353" y="4154707"/>
            <a:ext cx="1101295" cy="369332"/>
          </a:xfrm>
          <a:prstGeom prst="rect">
            <a:avLst/>
          </a:prstGeom>
        </p:spPr>
        <p:txBody>
          <a:bodyPr wrap="square">
            <a:spAutoFit/>
          </a:bodyPr>
          <a:lstStyle/>
          <a:p>
            <a:pPr algn="ctr"/>
            <a:r>
              <a:rPr lang="en-US" dirty="0"/>
              <a:t>100</a:t>
            </a:r>
          </a:p>
        </p:txBody>
      </p:sp>
      <p:sp>
        <p:nvSpPr>
          <p:cNvPr id="3" name="TextBox 2">
            <a:extLst>
              <a:ext uri="{FF2B5EF4-FFF2-40B4-BE49-F238E27FC236}">
                <a16:creationId xmlns:a16="http://schemas.microsoft.com/office/drawing/2014/main" id="{5DAF90CB-7ABD-4A42-827D-3FBE47CDC5E1}"/>
              </a:ext>
            </a:extLst>
          </p:cNvPr>
          <p:cNvSpPr txBox="1"/>
          <p:nvPr/>
        </p:nvSpPr>
        <p:spPr>
          <a:xfrm>
            <a:off x="2946932" y="6418608"/>
            <a:ext cx="8757526" cy="341632"/>
          </a:xfrm>
          <a:prstGeom prst="rect">
            <a:avLst/>
          </a:prstGeom>
          <a:noFill/>
        </p:spPr>
        <p:txBody>
          <a:bodyPr wrap="none" rtlCol="0">
            <a:spAutoFit/>
          </a:bodyPr>
          <a:lstStyle/>
          <a:p>
            <a:pPr algn="l">
              <a:lnSpc>
                <a:spcPct val="90000"/>
              </a:lnSpc>
            </a:pPr>
            <a:r>
              <a:rPr lang="en-US" b="1" u="sng" dirty="0">
                <a:solidFill>
                  <a:schemeClr val="accent6"/>
                </a:solidFill>
                <a:latin typeface="+mn-lt"/>
              </a:rPr>
              <a:t>Batched, dense solvers for GPUs are key to accelerating these computations.</a:t>
            </a:r>
          </a:p>
        </p:txBody>
      </p:sp>
      <p:sp>
        <p:nvSpPr>
          <p:cNvPr id="9" name="Donut 8">
            <a:extLst>
              <a:ext uri="{FF2B5EF4-FFF2-40B4-BE49-F238E27FC236}">
                <a16:creationId xmlns:a16="http://schemas.microsoft.com/office/drawing/2014/main" id="{34B3CB60-2667-2C4C-A18D-BBD250EC7BD3}"/>
              </a:ext>
            </a:extLst>
          </p:cNvPr>
          <p:cNvSpPr/>
          <p:nvPr/>
        </p:nvSpPr>
        <p:spPr>
          <a:xfrm>
            <a:off x="3572983" y="4398582"/>
            <a:ext cx="5641648" cy="966989"/>
          </a:xfrm>
          <a:prstGeom prst="donut">
            <a:avLst>
              <a:gd name="adj" fmla="val 10368"/>
            </a:avLst>
          </a:prstGeom>
          <a:solidFill>
            <a:schemeClr val="accent6"/>
          </a:solidFill>
          <a:ln w="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125686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06A7B-50BB-7E4A-A115-98FA873FCC8E}"/>
              </a:ext>
            </a:extLst>
          </p:cNvPr>
          <p:cNvSpPr>
            <a:spLocks noGrp="1"/>
          </p:cNvSpPr>
          <p:nvPr>
            <p:ph type="title"/>
          </p:nvPr>
        </p:nvSpPr>
        <p:spPr/>
        <p:txBody>
          <a:bodyPr/>
          <a:lstStyle/>
          <a:p>
            <a:r>
              <a:rPr lang="en-US" dirty="0"/>
              <a:t>More acceleration – equation of state</a:t>
            </a:r>
          </a:p>
        </p:txBody>
      </p:sp>
      <p:pic>
        <p:nvPicPr>
          <p:cNvPr id="4" name="Content Placeholder 3">
            <a:extLst>
              <a:ext uri="{FF2B5EF4-FFF2-40B4-BE49-F238E27FC236}">
                <a16:creationId xmlns:a16="http://schemas.microsoft.com/office/drawing/2014/main" id="{8FDCAB17-C93F-8F4B-9F61-0748703209FC}"/>
              </a:ext>
            </a:extLst>
          </p:cNvPr>
          <p:cNvPicPr>
            <a:picLocks noGrp="1" noChangeAspect="1"/>
          </p:cNvPicPr>
          <p:nvPr>
            <p:ph idx="1"/>
          </p:nvPr>
        </p:nvPicPr>
        <p:blipFill>
          <a:blip r:embed="rId2"/>
          <a:stretch>
            <a:fillRect/>
          </a:stretch>
        </p:blipFill>
        <p:spPr>
          <a:xfrm>
            <a:off x="6741460" y="1281168"/>
            <a:ext cx="5118308" cy="5118308"/>
          </a:xfrm>
          <a:prstGeom prst="rect">
            <a:avLst/>
          </a:prstGeom>
        </p:spPr>
      </p:pic>
      <p:pic>
        <p:nvPicPr>
          <p:cNvPr id="6" name="Picture 5">
            <a:extLst>
              <a:ext uri="{FF2B5EF4-FFF2-40B4-BE49-F238E27FC236}">
                <a16:creationId xmlns:a16="http://schemas.microsoft.com/office/drawing/2014/main" id="{75EBE780-2991-F34A-A3CE-895283344A93}"/>
              </a:ext>
            </a:extLst>
          </p:cNvPr>
          <p:cNvPicPr>
            <a:picLocks noChangeAspect="1"/>
          </p:cNvPicPr>
          <p:nvPr/>
        </p:nvPicPr>
        <p:blipFill>
          <a:blip r:embed="rId3"/>
          <a:stretch>
            <a:fillRect/>
          </a:stretch>
        </p:blipFill>
        <p:spPr>
          <a:xfrm>
            <a:off x="381000" y="1661365"/>
            <a:ext cx="6409228" cy="4738111"/>
          </a:xfrm>
          <a:prstGeom prst="rect">
            <a:avLst/>
          </a:prstGeom>
        </p:spPr>
      </p:pic>
      <p:sp>
        <p:nvSpPr>
          <p:cNvPr id="7" name="Rectangle 6">
            <a:extLst>
              <a:ext uri="{FF2B5EF4-FFF2-40B4-BE49-F238E27FC236}">
                <a16:creationId xmlns:a16="http://schemas.microsoft.com/office/drawing/2014/main" id="{CBB86061-BEED-B14F-8562-0C33A5116787}"/>
              </a:ext>
            </a:extLst>
          </p:cNvPr>
          <p:cNvSpPr/>
          <p:nvPr/>
        </p:nvSpPr>
        <p:spPr>
          <a:xfrm>
            <a:off x="429767" y="870847"/>
            <a:ext cx="8938579" cy="646331"/>
          </a:xfrm>
          <a:prstGeom prst="rect">
            <a:avLst/>
          </a:prstGeom>
        </p:spPr>
        <p:txBody>
          <a:bodyPr wrap="square">
            <a:spAutoFit/>
          </a:bodyPr>
          <a:lstStyle/>
          <a:p>
            <a:r>
              <a:rPr lang="en-US" dirty="0">
                <a:solidFill>
                  <a:srgbClr val="000000"/>
                </a:solidFill>
                <a:latin typeface="Helvetica" pitchFamily="2" charset="0"/>
              </a:rPr>
              <a:t>Helmholtz EOS</a:t>
            </a:r>
          </a:p>
          <a:p>
            <a:r>
              <a:rPr lang="en-US" dirty="0">
                <a:solidFill>
                  <a:srgbClr val="000000"/>
                </a:solidFill>
                <a:latin typeface="Helvetica" pitchFamily="2" charset="0"/>
              </a:rPr>
              <a:t>High-order interpolation from table of free energy (</a:t>
            </a:r>
            <a:r>
              <a:rPr lang="en-US" b="1" dirty="0" err="1">
                <a:solidFill>
                  <a:schemeClr val="accent6"/>
                </a:solidFill>
                <a:latin typeface="Helvetica" pitchFamily="2" charset="0"/>
              </a:rPr>
              <a:t>quintic</a:t>
            </a:r>
            <a:r>
              <a:rPr lang="en-US" b="1" dirty="0">
                <a:solidFill>
                  <a:schemeClr val="accent6"/>
                </a:solidFill>
                <a:latin typeface="Helvetica" pitchFamily="2" charset="0"/>
              </a:rPr>
              <a:t> Hermite polynomials</a:t>
            </a:r>
            <a:r>
              <a:rPr lang="en-US" dirty="0">
                <a:solidFill>
                  <a:srgbClr val="000000"/>
                </a:solidFill>
                <a:latin typeface="Helvetica" pitchFamily="2" charset="0"/>
              </a:rPr>
              <a:t>)</a:t>
            </a:r>
            <a:endParaRPr lang="en-US" dirty="0">
              <a:solidFill>
                <a:srgbClr val="000000"/>
              </a:solidFill>
              <a:effectLst/>
              <a:latin typeface="Helvetica" pitchFamily="2" charset="0"/>
            </a:endParaRPr>
          </a:p>
        </p:txBody>
      </p:sp>
      <p:sp>
        <p:nvSpPr>
          <p:cNvPr id="8" name="TextBox 7">
            <a:extLst>
              <a:ext uri="{FF2B5EF4-FFF2-40B4-BE49-F238E27FC236}">
                <a16:creationId xmlns:a16="http://schemas.microsoft.com/office/drawing/2014/main" id="{4DA75BFF-7248-1B41-8BE0-98769CEA4155}"/>
              </a:ext>
            </a:extLst>
          </p:cNvPr>
          <p:cNvSpPr txBox="1"/>
          <p:nvPr/>
        </p:nvSpPr>
        <p:spPr>
          <a:xfrm>
            <a:off x="8928847" y="6372752"/>
            <a:ext cx="2781531" cy="286232"/>
          </a:xfrm>
          <a:prstGeom prst="rect">
            <a:avLst/>
          </a:prstGeom>
          <a:noFill/>
        </p:spPr>
        <p:txBody>
          <a:bodyPr wrap="none" rtlCol="0">
            <a:spAutoFit/>
          </a:bodyPr>
          <a:lstStyle/>
          <a:p>
            <a:pPr algn="l">
              <a:lnSpc>
                <a:spcPct val="90000"/>
              </a:lnSpc>
            </a:pPr>
            <a:r>
              <a:rPr lang="en-US" sz="1400" dirty="0" err="1">
                <a:latin typeface="+mn-lt"/>
              </a:rPr>
              <a:t>Messer&amp;Papatheodore</a:t>
            </a:r>
            <a:r>
              <a:rPr lang="en-US" sz="1400" dirty="0">
                <a:latin typeface="+mn-lt"/>
              </a:rPr>
              <a:t> (2017)</a:t>
            </a:r>
          </a:p>
        </p:txBody>
      </p:sp>
    </p:spTree>
    <p:extLst>
      <p:ext uri="{BB962C8B-B14F-4D97-AF65-F5344CB8AC3E}">
        <p14:creationId xmlns:p14="http://schemas.microsoft.com/office/powerpoint/2010/main" val="1201269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FLASH AMR"/>
          <p:cNvSpPr txBox="1">
            <a:spLocks noGrp="1"/>
          </p:cNvSpPr>
          <p:nvPr>
            <p:ph type="title"/>
          </p:nvPr>
        </p:nvSpPr>
        <p:spPr>
          <a:prstGeom prst="rect">
            <a:avLst/>
          </a:prstGeom>
        </p:spPr>
        <p:txBody>
          <a:bodyPr/>
          <a:lstStyle/>
          <a:p>
            <a:r>
              <a:rPr dirty="0"/>
              <a:t>FLASH AM</a:t>
            </a:r>
            <a:r>
              <a:rPr lang="en-US" dirty="0"/>
              <a:t>R Optimization</a:t>
            </a:r>
            <a:endParaRPr dirty="0"/>
          </a:p>
        </p:txBody>
      </p:sp>
      <p:sp>
        <p:nvSpPr>
          <p:cNvPr id="12" name="Content Placeholder 11">
            <a:extLst>
              <a:ext uri="{FF2B5EF4-FFF2-40B4-BE49-F238E27FC236}">
                <a16:creationId xmlns:a16="http://schemas.microsoft.com/office/drawing/2014/main" id="{664FB50E-6EDA-8144-80A0-8EF4FE432E11}"/>
              </a:ext>
            </a:extLst>
          </p:cNvPr>
          <p:cNvSpPr>
            <a:spLocks noGrp="1"/>
          </p:cNvSpPr>
          <p:nvPr>
            <p:ph sz="quarter" idx="4"/>
          </p:nvPr>
        </p:nvSpPr>
        <p:spPr>
          <a:xfrm>
            <a:off x="6199659" y="178255"/>
            <a:ext cx="5531934" cy="4838775"/>
          </a:xfrm>
        </p:spPr>
        <p:txBody>
          <a:bodyPr/>
          <a:lstStyle/>
          <a:p>
            <a:r>
              <a:rPr lang="en-US" dirty="0"/>
              <a:t>Problem: Computational load can be quite unevenly distributed</a:t>
            </a:r>
          </a:p>
          <a:p>
            <a:pPr lvl="1"/>
            <a:r>
              <a:rPr lang="en-US" dirty="0"/>
              <a:t>Nuclear reaction rates are highly temperature dependent</a:t>
            </a:r>
          </a:p>
          <a:p>
            <a:endParaRPr lang="en-US" dirty="0"/>
          </a:p>
          <a:p>
            <a:endParaRPr lang="en-US" dirty="0"/>
          </a:p>
          <a:p>
            <a:endParaRPr lang="en-US" dirty="0"/>
          </a:p>
          <a:p>
            <a:endParaRPr lang="en-US" dirty="0"/>
          </a:p>
          <a:p>
            <a:endParaRPr lang="en-US" dirty="0"/>
          </a:p>
          <a:p>
            <a:endParaRPr lang="en-US" dirty="0"/>
          </a:p>
          <a:p>
            <a:r>
              <a:rPr lang="en-US" dirty="0"/>
              <a:t>Solution: Weight the Morton space-filling curve according to the number of burner sub-timesteps required per block</a:t>
            </a:r>
          </a:p>
          <a:p>
            <a:pPr lvl="1"/>
            <a:r>
              <a:rPr lang="en-US" dirty="0"/>
              <a:t>~1.5x speedup at scale</a:t>
            </a:r>
          </a:p>
          <a:p>
            <a:endParaRPr lang="en-US" dirty="0"/>
          </a:p>
        </p:txBody>
      </p:sp>
      <p:pic>
        <p:nvPicPr>
          <p:cNvPr id="14" name="Content Placeholder 10">
            <a:extLst>
              <a:ext uri="{FF2B5EF4-FFF2-40B4-BE49-F238E27FC236}">
                <a16:creationId xmlns:a16="http://schemas.microsoft.com/office/drawing/2014/main" id="{980E68DF-3EE8-AD45-AE95-0B3BC3D5CAA3}"/>
              </a:ext>
            </a:extLst>
          </p:cNvPr>
          <p:cNvPicPr>
            <a:picLocks noGrp="1" noChangeAspect="1"/>
          </p:cNvPicPr>
          <p:nvPr>
            <p:ph sz="half" idx="2"/>
          </p:nvPr>
        </p:nvPicPr>
        <p:blipFill rotWithShape="1">
          <a:blip r:embed="rId3">
            <a:extLst>
              <a:ext uri="{28A0092B-C50C-407E-A947-70E740481C1C}">
                <a14:useLocalDpi xmlns:a14="http://schemas.microsoft.com/office/drawing/2010/main"/>
              </a:ext>
            </a:extLst>
          </a:blip>
          <a:srcRect/>
          <a:stretch/>
        </p:blipFill>
        <p:spPr>
          <a:xfrm>
            <a:off x="351739" y="1444625"/>
            <a:ext cx="5583024" cy="4198938"/>
          </a:xfrm>
          <a:prstGeom prst="rect">
            <a:avLst/>
          </a:prstGeom>
        </p:spPr>
      </p:pic>
      <p:pic>
        <p:nvPicPr>
          <p:cNvPr id="2" name="Picture 1">
            <a:extLst>
              <a:ext uri="{FF2B5EF4-FFF2-40B4-BE49-F238E27FC236}">
                <a16:creationId xmlns:a16="http://schemas.microsoft.com/office/drawing/2014/main" id="{0FF086A0-506B-0544-B511-BDEFD806E281}"/>
              </a:ext>
            </a:extLst>
          </p:cNvPr>
          <p:cNvPicPr>
            <a:picLocks noChangeAspect="1"/>
          </p:cNvPicPr>
          <p:nvPr/>
        </p:nvPicPr>
        <p:blipFill>
          <a:blip r:embed="rId4"/>
          <a:stretch>
            <a:fillRect/>
          </a:stretch>
        </p:blipFill>
        <p:spPr>
          <a:xfrm>
            <a:off x="7538383" y="1627094"/>
            <a:ext cx="2854486" cy="2854486"/>
          </a:xfrm>
          <a:prstGeom prst="rect">
            <a:avLst/>
          </a:prstGeom>
        </p:spPr>
      </p:pic>
    </p:spTree>
    <p:extLst>
      <p:ext uri="{BB962C8B-B14F-4D97-AF65-F5344CB8AC3E}">
        <p14:creationId xmlns:p14="http://schemas.microsoft.com/office/powerpoint/2010/main" val="4234132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image.png" descr="image.png"/>
          <p:cNvPicPr>
            <a:picLocks/>
          </p:cNvPicPr>
          <p:nvPr/>
        </p:nvPicPr>
        <p:blipFill>
          <a:blip r:embed="rId2">
            <a:extLst/>
          </a:blip>
          <a:stretch>
            <a:fillRect/>
          </a:stretch>
        </p:blipFill>
        <p:spPr>
          <a:xfrm>
            <a:off x="2238375" y="1937742"/>
            <a:ext cx="7509867" cy="4170164"/>
          </a:xfrm>
          <a:prstGeom prst="rect">
            <a:avLst/>
          </a:prstGeom>
          <a:ln w="12700">
            <a:miter lim="400000"/>
          </a:ln>
        </p:spPr>
      </p:pic>
      <p:pic>
        <p:nvPicPr>
          <p:cNvPr id="76" name="image.png" descr="image.png"/>
          <p:cNvPicPr>
            <a:picLocks/>
          </p:cNvPicPr>
          <p:nvPr/>
        </p:nvPicPr>
        <p:blipFill>
          <a:blip r:embed="rId3">
            <a:extLst/>
          </a:blip>
          <a:stretch>
            <a:fillRect/>
          </a:stretch>
        </p:blipFill>
        <p:spPr>
          <a:xfrm>
            <a:off x="2238375" y="491133"/>
            <a:ext cx="3473648" cy="1455539"/>
          </a:xfrm>
          <a:prstGeom prst="rect">
            <a:avLst/>
          </a:prstGeom>
          <a:ln w="12700">
            <a:miter lim="400000"/>
          </a:ln>
        </p:spPr>
      </p:pic>
      <p:sp>
        <p:nvSpPr>
          <p:cNvPr id="77" name="October 2006"/>
          <p:cNvSpPr txBox="1"/>
          <p:nvPr/>
        </p:nvSpPr>
        <p:spPr>
          <a:xfrm>
            <a:off x="6025858" y="1049238"/>
            <a:ext cx="3220033" cy="6816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spAutoFit/>
          </a:bodyPr>
          <a:lstStyle>
            <a:lvl1pPr defTabSz="825500">
              <a:defRPr sz="5800">
                <a:uFillTx/>
              </a:defRPr>
            </a:lvl1pPr>
          </a:lstStyle>
          <a:p>
            <a:r>
              <a:rPr sz="4078"/>
              <a:t>October 2006</a:t>
            </a:r>
          </a:p>
        </p:txBody>
      </p:sp>
    </p:spTree>
    <p:extLst>
      <p:ext uri="{BB962C8B-B14F-4D97-AF65-F5344CB8AC3E}">
        <p14:creationId xmlns:p14="http://schemas.microsoft.com/office/powerpoint/2010/main" val="3769447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DDE68-9DDA-6A47-BB31-7E4AFB5639B9}"/>
              </a:ext>
            </a:extLst>
          </p:cNvPr>
          <p:cNvSpPr>
            <a:spLocks noGrp="1"/>
          </p:cNvSpPr>
          <p:nvPr>
            <p:ph type="title"/>
          </p:nvPr>
        </p:nvSpPr>
        <p:spPr>
          <a:xfrm>
            <a:off x="429767" y="274320"/>
            <a:ext cx="11430000" cy="978729"/>
          </a:xfrm>
        </p:spPr>
        <p:txBody>
          <a:bodyPr/>
          <a:lstStyle/>
          <a:p>
            <a:r>
              <a:rPr lang="en-US" dirty="0"/>
              <a:t>Multipole gravity solves using non-blocking communication</a:t>
            </a:r>
          </a:p>
        </p:txBody>
      </p:sp>
      <p:pic>
        <p:nvPicPr>
          <p:cNvPr id="4" name="Content Placeholder 3">
            <a:extLst>
              <a:ext uri="{FF2B5EF4-FFF2-40B4-BE49-F238E27FC236}">
                <a16:creationId xmlns:a16="http://schemas.microsoft.com/office/drawing/2014/main" id="{612A49A8-DB4E-3543-AFC6-79B6E54F61BD}"/>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180185" y="1694976"/>
            <a:ext cx="6679640" cy="4492943"/>
          </a:xfrm>
          <a:prstGeom prst="rect">
            <a:avLst/>
          </a:prstGeom>
          <a:noFill/>
          <a:ln>
            <a:noFill/>
          </a:ln>
        </p:spPr>
      </p:pic>
      <p:sp>
        <p:nvSpPr>
          <p:cNvPr id="5" name="Rectangle 4">
            <a:extLst>
              <a:ext uri="{FF2B5EF4-FFF2-40B4-BE49-F238E27FC236}">
                <a16:creationId xmlns:a16="http://schemas.microsoft.com/office/drawing/2014/main" id="{819D2CCF-1F45-0447-9569-C8A91FB8E46D}"/>
              </a:ext>
            </a:extLst>
          </p:cNvPr>
          <p:cNvSpPr/>
          <p:nvPr/>
        </p:nvSpPr>
        <p:spPr>
          <a:xfrm>
            <a:off x="358588" y="1951672"/>
            <a:ext cx="3818965" cy="2862322"/>
          </a:xfrm>
          <a:prstGeom prst="rect">
            <a:avLst/>
          </a:prstGeom>
        </p:spPr>
        <p:txBody>
          <a:bodyPr wrap="square">
            <a:spAutoFit/>
          </a:bodyPr>
          <a:lstStyle/>
          <a:p>
            <a:r>
              <a:rPr lang="en-US" sz="2000" dirty="0">
                <a:latin typeface="Century Gothic" panose="020B0502020202020204" pitchFamily="34" charset="0"/>
              </a:rPr>
              <a:t>Overlapping collective communication during the multipole gravity solve with the accelerated nuclear kinetics </a:t>
            </a:r>
          </a:p>
          <a:p>
            <a:endParaRPr lang="en-US" sz="2000" dirty="0">
              <a:latin typeface="Century Gothic" panose="020B0502020202020204" pitchFamily="34" charset="0"/>
            </a:endParaRPr>
          </a:p>
          <a:p>
            <a:r>
              <a:rPr lang="en-US" sz="2000" dirty="0">
                <a:latin typeface="Century Gothic" panose="020B0502020202020204" pitchFamily="34" charset="0"/>
              </a:rPr>
              <a:t>Removes the primary impediment to scalability at large rank counts</a:t>
            </a:r>
          </a:p>
        </p:txBody>
      </p:sp>
      <p:sp>
        <p:nvSpPr>
          <p:cNvPr id="6" name="TextBox 5">
            <a:extLst>
              <a:ext uri="{FF2B5EF4-FFF2-40B4-BE49-F238E27FC236}">
                <a16:creationId xmlns:a16="http://schemas.microsoft.com/office/drawing/2014/main" id="{87241C48-9711-FD4A-984A-A075B3672C8C}"/>
              </a:ext>
            </a:extLst>
          </p:cNvPr>
          <p:cNvSpPr txBox="1"/>
          <p:nvPr/>
        </p:nvSpPr>
        <p:spPr>
          <a:xfrm>
            <a:off x="9735671" y="6242048"/>
            <a:ext cx="1592103" cy="341632"/>
          </a:xfrm>
          <a:prstGeom prst="rect">
            <a:avLst/>
          </a:prstGeom>
          <a:noFill/>
        </p:spPr>
        <p:txBody>
          <a:bodyPr wrap="none" rtlCol="0">
            <a:spAutoFit/>
          </a:bodyPr>
          <a:lstStyle/>
          <a:p>
            <a:pPr algn="l">
              <a:lnSpc>
                <a:spcPct val="90000"/>
              </a:lnSpc>
            </a:pPr>
            <a:r>
              <a:rPr lang="en-US" dirty="0" err="1">
                <a:latin typeface="+mn-lt"/>
              </a:rPr>
              <a:t>Klion</a:t>
            </a:r>
            <a:r>
              <a:rPr lang="en-US" dirty="0">
                <a:latin typeface="+mn-lt"/>
              </a:rPr>
              <a:t>+ (2017)</a:t>
            </a:r>
          </a:p>
        </p:txBody>
      </p:sp>
      <p:sp>
        <p:nvSpPr>
          <p:cNvPr id="7" name="TextBox 6">
            <a:extLst>
              <a:ext uri="{FF2B5EF4-FFF2-40B4-BE49-F238E27FC236}">
                <a16:creationId xmlns:a16="http://schemas.microsoft.com/office/drawing/2014/main" id="{6A98CA1A-D97C-E645-8895-C2EBC9EBBC59}"/>
              </a:ext>
            </a:extLst>
          </p:cNvPr>
          <p:cNvSpPr txBox="1"/>
          <p:nvPr/>
        </p:nvSpPr>
        <p:spPr>
          <a:xfrm>
            <a:off x="9387659" y="1029276"/>
            <a:ext cx="909223" cy="286232"/>
          </a:xfrm>
          <a:prstGeom prst="rect">
            <a:avLst/>
          </a:prstGeom>
          <a:noFill/>
        </p:spPr>
        <p:txBody>
          <a:bodyPr wrap="none" rtlCol="0">
            <a:spAutoFit/>
          </a:bodyPr>
          <a:lstStyle/>
          <a:p>
            <a:pPr algn="l">
              <a:lnSpc>
                <a:spcPct val="90000"/>
              </a:lnSpc>
            </a:pPr>
            <a:r>
              <a:rPr lang="en-US" sz="1400" dirty="0">
                <a:latin typeface="+mn-lt"/>
              </a:rPr>
              <a:t>Blocking</a:t>
            </a:r>
          </a:p>
        </p:txBody>
      </p:sp>
      <p:sp>
        <p:nvSpPr>
          <p:cNvPr id="10" name="TextBox 9">
            <a:extLst>
              <a:ext uri="{FF2B5EF4-FFF2-40B4-BE49-F238E27FC236}">
                <a16:creationId xmlns:a16="http://schemas.microsoft.com/office/drawing/2014/main" id="{D4CAC669-6B2B-9242-AFCE-A27D7D2B87EA}"/>
              </a:ext>
            </a:extLst>
          </p:cNvPr>
          <p:cNvSpPr txBox="1"/>
          <p:nvPr/>
        </p:nvSpPr>
        <p:spPr>
          <a:xfrm>
            <a:off x="10895687" y="3212017"/>
            <a:ext cx="1346844" cy="286232"/>
          </a:xfrm>
          <a:prstGeom prst="rect">
            <a:avLst/>
          </a:prstGeom>
          <a:noFill/>
        </p:spPr>
        <p:txBody>
          <a:bodyPr wrap="none" rtlCol="0">
            <a:spAutoFit/>
          </a:bodyPr>
          <a:lstStyle/>
          <a:p>
            <a:pPr algn="l">
              <a:lnSpc>
                <a:spcPct val="90000"/>
              </a:lnSpc>
            </a:pPr>
            <a:r>
              <a:rPr lang="en-US" sz="1400" dirty="0">
                <a:latin typeface="+mn-lt"/>
              </a:rPr>
              <a:t>Non-blocking</a:t>
            </a:r>
          </a:p>
        </p:txBody>
      </p:sp>
      <p:cxnSp>
        <p:nvCxnSpPr>
          <p:cNvPr id="12" name="Straight Arrow Connector 11">
            <a:extLst>
              <a:ext uri="{FF2B5EF4-FFF2-40B4-BE49-F238E27FC236}">
                <a16:creationId xmlns:a16="http://schemas.microsoft.com/office/drawing/2014/main" id="{9948EF95-58ED-E545-A3CE-2207DA532204}"/>
              </a:ext>
            </a:extLst>
          </p:cNvPr>
          <p:cNvCxnSpPr>
            <a:cxnSpLocks/>
          </p:cNvCxnSpPr>
          <p:nvPr/>
        </p:nvCxnSpPr>
        <p:spPr>
          <a:xfrm>
            <a:off x="10296882" y="1218706"/>
            <a:ext cx="234840" cy="625392"/>
          </a:xfrm>
          <a:prstGeom prst="straightConnector1">
            <a:avLst/>
          </a:prstGeom>
          <a:ln w="28575">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75E98EF-B9AE-444C-81C9-FCB22AA737E5}"/>
              </a:ext>
            </a:extLst>
          </p:cNvPr>
          <p:cNvCxnSpPr>
            <a:cxnSpLocks/>
          </p:cNvCxnSpPr>
          <p:nvPr/>
        </p:nvCxnSpPr>
        <p:spPr>
          <a:xfrm flipH="1" flipV="1">
            <a:off x="10492782" y="2366682"/>
            <a:ext cx="466483" cy="949374"/>
          </a:xfrm>
          <a:prstGeom prst="straightConnector1">
            <a:avLst/>
          </a:prstGeom>
          <a:ln w="28575">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0FCBBB4-97D2-B74D-AC73-29604DE2DE1B}"/>
              </a:ext>
            </a:extLst>
          </p:cNvPr>
          <p:cNvCxnSpPr>
            <a:cxnSpLocks/>
            <a:stCxn id="10" idx="1"/>
          </p:cNvCxnSpPr>
          <p:nvPr/>
        </p:nvCxnSpPr>
        <p:spPr>
          <a:xfrm flipH="1">
            <a:off x="10524571" y="3355133"/>
            <a:ext cx="371116" cy="198516"/>
          </a:xfrm>
          <a:prstGeom prst="straightConnector1">
            <a:avLst/>
          </a:prstGeom>
          <a:ln w="28575">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7003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65455-E679-C245-B6ED-0B80E97F5A24}"/>
              </a:ext>
            </a:extLst>
          </p:cNvPr>
          <p:cNvSpPr>
            <a:spLocks noGrp="1"/>
          </p:cNvSpPr>
          <p:nvPr>
            <p:ph type="title"/>
          </p:nvPr>
        </p:nvSpPr>
        <p:spPr/>
        <p:txBody>
          <a:bodyPr/>
          <a:lstStyle/>
          <a:p>
            <a:r>
              <a:rPr lang="en-US" dirty="0"/>
              <a:t>Putting it all together: FLASH scaling results</a:t>
            </a:r>
          </a:p>
        </p:txBody>
      </p:sp>
      <p:sp>
        <p:nvSpPr>
          <p:cNvPr id="3" name="Content Placeholder 2">
            <a:extLst>
              <a:ext uri="{FF2B5EF4-FFF2-40B4-BE49-F238E27FC236}">
                <a16:creationId xmlns:a16="http://schemas.microsoft.com/office/drawing/2014/main" id="{76EA8B87-01F9-234F-9474-330A26A89D9B}"/>
              </a:ext>
            </a:extLst>
          </p:cNvPr>
          <p:cNvSpPr>
            <a:spLocks noGrp="1"/>
          </p:cNvSpPr>
          <p:nvPr>
            <p:ph sz="half" idx="2"/>
          </p:nvPr>
        </p:nvSpPr>
        <p:spPr>
          <a:xfrm>
            <a:off x="349059" y="940527"/>
            <a:ext cx="9382769" cy="4703037"/>
          </a:xfrm>
        </p:spPr>
        <p:txBody>
          <a:bodyPr/>
          <a:lstStyle/>
          <a:p>
            <a:r>
              <a:rPr lang="en-US" dirty="0"/>
              <a:t>Real physics problem:</a:t>
            </a:r>
          </a:p>
          <a:p>
            <a:pPr lvl="1"/>
            <a:r>
              <a:rPr lang="en-US" dirty="0"/>
              <a:t>Centrally detonated white dwarf with 231 species</a:t>
            </a:r>
          </a:p>
          <a:p>
            <a:pPr lvl="1"/>
            <a:r>
              <a:rPr lang="en-US" dirty="0"/>
              <a:t>Nearly ideal weak scaling to ~1000 nodes</a:t>
            </a:r>
          </a:p>
        </p:txBody>
      </p:sp>
      <p:pic>
        <p:nvPicPr>
          <p:cNvPr id="6" name="Content Placeholder 5">
            <a:extLst>
              <a:ext uri="{FF2B5EF4-FFF2-40B4-BE49-F238E27FC236}">
                <a16:creationId xmlns:a16="http://schemas.microsoft.com/office/drawing/2014/main" id="{7A797B6C-3F68-F64C-9A52-7450321E4B06}"/>
              </a:ext>
            </a:extLst>
          </p:cNvPr>
          <p:cNvPicPr>
            <a:picLocks noGrp="1" noChangeAspect="1"/>
          </p:cNvPicPr>
          <p:nvPr>
            <p:ph sz="quarter" idx="4"/>
          </p:nvPr>
        </p:nvPicPr>
        <p:blipFill>
          <a:blip r:embed="rId3"/>
          <a:stretch>
            <a:fillRect/>
          </a:stretch>
        </p:blipFill>
        <p:spPr>
          <a:xfrm>
            <a:off x="6235023" y="2240354"/>
            <a:ext cx="5532438" cy="4042347"/>
          </a:xfrm>
          <a:prstGeom prst="rect">
            <a:avLst/>
          </a:prstGeom>
        </p:spPr>
      </p:pic>
      <p:pic>
        <p:nvPicPr>
          <p:cNvPr id="7" name="Picture 6">
            <a:extLst>
              <a:ext uri="{FF2B5EF4-FFF2-40B4-BE49-F238E27FC236}">
                <a16:creationId xmlns:a16="http://schemas.microsoft.com/office/drawing/2014/main" id="{91975BD1-5D6E-5C40-BE00-52A4C344E35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6442" y="2537336"/>
            <a:ext cx="4993819" cy="3745365"/>
          </a:xfrm>
          <a:prstGeom prst="rect">
            <a:avLst/>
          </a:prstGeom>
        </p:spPr>
      </p:pic>
    </p:spTree>
    <p:extLst>
      <p:ext uri="{BB962C8B-B14F-4D97-AF65-F5344CB8AC3E}">
        <p14:creationId xmlns:p14="http://schemas.microsoft.com/office/powerpoint/2010/main" val="205707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2F3AC-7DCA-9143-8F6C-F8B29F96CB27}"/>
              </a:ext>
            </a:extLst>
          </p:cNvPr>
          <p:cNvSpPr>
            <a:spLocks noGrp="1"/>
          </p:cNvSpPr>
          <p:nvPr>
            <p:ph type="title"/>
          </p:nvPr>
        </p:nvSpPr>
        <p:spPr/>
        <p:txBody>
          <a:bodyPr/>
          <a:lstStyle/>
          <a:p>
            <a:r>
              <a:rPr lang="en-US" dirty="0"/>
              <a:t>Hot off Summit: Extended </a:t>
            </a:r>
            <a:r>
              <a:rPr lang="en-US" dirty="0" err="1"/>
              <a:t>CCSNe</a:t>
            </a:r>
            <a:r>
              <a:rPr lang="en-US" dirty="0"/>
              <a:t> sims</a:t>
            </a:r>
          </a:p>
        </p:txBody>
      </p:sp>
      <p:sp>
        <p:nvSpPr>
          <p:cNvPr id="7" name="TextBox 6">
            <a:extLst>
              <a:ext uri="{FF2B5EF4-FFF2-40B4-BE49-F238E27FC236}">
                <a16:creationId xmlns:a16="http://schemas.microsoft.com/office/drawing/2014/main" id="{A6AC9046-8DE7-934D-8838-DB6150C2547B}"/>
              </a:ext>
            </a:extLst>
          </p:cNvPr>
          <p:cNvSpPr txBox="1"/>
          <p:nvPr/>
        </p:nvSpPr>
        <p:spPr>
          <a:xfrm>
            <a:off x="9086953" y="155153"/>
            <a:ext cx="2884123" cy="590931"/>
          </a:xfrm>
          <a:prstGeom prst="rect">
            <a:avLst/>
          </a:prstGeom>
          <a:noFill/>
        </p:spPr>
        <p:txBody>
          <a:bodyPr wrap="none" rtlCol="0">
            <a:spAutoFit/>
          </a:bodyPr>
          <a:lstStyle/>
          <a:p>
            <a:pPr algn="l">
              <a:lnSpc>
                <a:spcPct val="90000"/>
              </a:lnSpc>
            </a:pPr>
            <a:r>
              <a:rPr lang="en-US" dirty="0">
                <a:latin typeface="+mn-lt"/>
              </a:rPr>
              <a:t>Sandoval et al. (in prep)</a:t>
            </a:r>
          </a:p>
          <a:p>
            <a:pPr algn="l">
              <a:lnSpc>
                <a:spcPct val="90000"/>
              </a:lnSpc>
            </a:pPr>
            <a:r>
              <a:rPr lang="en-US" dirty="0">
                <a:latin typeface="+mn-lt"/>
              </a:rPr>
              <a:t>OLCF Early Science </a:t>
            </a:r>
          </a:p>
        </p:txBody>
      </p:sp>
      <p:sp>
        <p:nvSpPr>
          <p:cNvPr id="8" name="Content Placeholder 2">
            <a:extLst>
              <a:ext uri="{FF2B5EF4-FFF2-40B4-BE49-F238E27FC236}">
                <a16:creationId xmlns:a16="http://schemas.microsoft.com/office/drawing/2014/main" id="{E17FC9B1-DCFD-1640-A26B-857E37D632A0}"/>
              </a:ext>
            </a:extLst>
          </p:cNvPr>
          <p:cNvSpPr txBox="1">
            <a:spLocks/>
          </p:cNvSpPr>
          <p:nvPr/>
        </p:nvSpPr>
        <p:spPr bwMode="auto">
          <a:xfrm>
            <a:off x="233181" y="1043341"/>
            <a:ext cx="3928916" cy="53395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SN160 network</a:t>
            </a:r>
          </a:p>
          <a:p>
            <a:pPr lvl="1"/>
            <a:r>
              <a:rPr lang="en-US" dirty="0"/>
              <a:t>Full </a:t>
            </a:r>
            <a:r>
              <a:rPr lang="en-US" dirty="0" err="1"/>
              <a:t>RadHydro</a:t>
            </a:r>
            <a:r>
              <a:rPr lang="en-US" dirty="0"/>
              <a:t> simulation(Chimera) remapped at 0.466 s to FLASH AMR grid</a:t>
            </a:r>
          </a:p>
          <a:p>
            <a:pPr lvl="2"/>
            <a:r>
              <a:rPr lang="en-US" dirty="0"/>
              <a:t>GPU-accelerated burner back-ported from FLASH to Chimera</a:t>
            </a:r>
          </a:p>
          <a:p>
            <a:pPr lvl="1"/>
            <a:r>
              <a:rPr lang="en-US" dirty="0"/>
              <a:t>Burning while any appreciable energy release present on the grid</a:t>
            </a:r>
          </a:p>
          <a:p>
            <a:pPr lvl="1"/>
            <a:r>
              <a:rPr lang="en-US" dirty="0"/>
              <a:t>Composition carried for the full 17 hours</a:t>
            </a:r>
          </a:p>
        </p:txBody>
      </p:sp>
      <p:pic>
        <p:nvPicPr>
          <p:cNvPr id="9" name="Content Placeholder 8">
            <a:extLst>
              <a:ext uri="{FF2B5EF4-FFF2-40B4-BE49-F238E27FC236}">
                <a16:creationId xmlns:a16="http://schemas.microsoft.com/office/drawing/2014/main" id="{78A884EE-9906-684A-A05B-198A74C796F5}"/>
              </a:ext>
            </a:extLst>
          </p:cNvPr>
          <p:cNvPicPr>
            <a:picLocks noGrp="1" noChangeAspect="1"/>
          </p:cNvPicPr>
          <p:nvPr>
            <p:ph idx="1"/>
          </p:nvPr>
        </p:nvPicPr>
        <p:blipFill>
          <a:blip r:embed="rId3"/>
          <a:stretch>
            <a:fillRect/>
          </a:stretch>
        </p:blipFill>
        <p:spPr>
          <a:xfrm>
            <a:off x="4076437" y="2750608"/>
            <a:ext cx="5931686" cy="4107392"/>
          </a:xfrm>
        </p:spPr>
      </p:pic>
      <p:pic>
        <p:nvPicPr>
          <p:cNvPr id="11" name="Picture 10">
            <a:extLst>
              <a:ext uri="{FF2B5EF4-FFF2-40B4-BE49-F238E27FC236}">
                <a16:creationId xmlns:a16="http://schemas.microsoft.com/office/drawing/2014/main" id="{21183E0C-AF7C-454F-97BF-C792E87E9BA3}"/>
              </a:ext>
            </a:extLst>
          </p:cNvPr>
          <p:cNvPicPr>
            <a:picLocks noChangeAspect="1"/>
          </p:cNvPicPr>
          <p:nvPr/>
        </p:nvPicPr>
        <p:blipFill>
          <a:blip r:embed="rId4"/>
          <a:stretch>
            <a:fillRect/>
          </a:stretch>
        </p:blipFill>
        <p:spPr>
          <a:xfrm>
            <a:off x="9349582" y="718714"/>
            <a:ext cx="2944016" cy="2762992"/>
          </a:xfrm>
          <a:prstGeom prst="rect">
            <a:avLst/>
          </a:prstGeom>
        </p:spPr>
      </p:pic>
    </p:spTree>
    <p:extLst>
      <p:ext uri="{BB962C8B-B14F-4D97-AF65-F5344CB8AC3E}">
        <p14:creationId xmlns:p14="http://schemas.microsoft.com/office/powerpoint/2010/main" val="30618120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5663517-1E21-684A-B7A2-F43DD3302979}"/>
              </a:ext>
            </a:extLst>
          </p:cNvPr>
          <p:cNvPicPr>
            <a:picLocks noChangeAspect="1"/>
          </p:cNvPicPr>
          <p:nvPr/>
        </p:nvPicPr>
        <p:blipFill>
          <a:blip r:embed="rId3"/>
          <a:stretch>
            <a:fillRect/>
          </a:stretch>
        </p:blipFill>
        <p:spPr>
          <a:xfrm>
            <a:off x="2112578" y="796197"/>
            <a:ext cx="10079421" cy="6100387"/>
          </a:xfrm>
          <a:prstGeom prst="rect">
            <a:avLst/>
          </a:prstGeom>
        </p:spPr>
      </p:pic>
      <p:sp>
        <p:nvSpPr>
          <p:cNvPr id="2" name="Title 1">
            <a:extLst>
              <a:ext uri="{FF2B5EF4-FFF2-40B4-BE49-F238E27FC236}">
                <a16:creationId xmlns:a16="http://schemas.microsoft.com/office/drawing/2014/main" id="{3F8C2232-169E-7A4A-B8DD-1C85FB93485A}"/>
              </a:ext>
            </a:extLst>
          </p:cNvPr>
          <p:cNvSpPr>
            <a:spLocks noGrp="1"/>
          </p:cNvSpPr>
          <p:nvPr>
            <p:ph type="title"/>
          </p:nvPr>
        </p:nvSpPr>
        <p:spPr>
          <a:xfrm>
            <a:off x="429767" y="274320"/>
            <a:ext cx="11430000" cy="539496"/>
          </a:xfrm>
        </p:spPr>
        <p:txBody>
          <a:bodyPr/>
          <a:lstStyle/>
          <a:p>
            <a:r>
              <a:rPr lang="en-US" dirty="0"/>
              <a:t>Hot off Summit…</a:t>
            </a:r>
          </a:p>
        </p:txBody>
      </p:sp>
      <p:sp>
        <p:nvSpPr>
          <p:cNvPr id="6" name="TextBox 5">
            <a:extLst>
              <a:ext uri="{FF2B5EF4-FFF2-40B4-BE49-F238E27FC236}">
                <a16:creationId xmlns:a16="http://schemas.microsoft.com/office/drawing/2014/main" id="{65E06394-CB4D-E241-8537-514958E17E82}"/>
              </a:ext>
            </a:extLst>
          </p:cNvPr>
          <p:cNvSpPr txBox="1"/>
          <p:nvPr/>
        </p:nvSpPr>
        <p:spPr>
          <a:xfrm>
            <a:off x="9086953" y="155153"/>
            <a:ext cx="2613216" cy="590931"/>
          </a:xfrm>
          <a:prstGeom prst="rect">
            <a:avLst/>
          </a:prstGeom>
          <a:noFill/>
        </p:spPr>
        <p:txBody>
          <a:bodyPr wrap="none" rtlCol="0">
            <a:spAutoFit/>
          </a:bodyPr>
          <a:lstStyle/>
          <a:p>
            <a:pPr algn="l">
              <a:lnSpc>
                <a:spcPct val="90000"/>
              </a:lnSpc>
            </a:pPr>
            <a:r>
              <a:rPr lang="en-US" dirty="0">
                <a:latin typeface="+mn-lt"/>
              </a:rPr>
              <a:t>Sandoval + (in prep)</a:t>
            </a:r>
          </a:p>
          <a:p>
            <a:pPr algn="l">
              <a:lnSpc>
                <a:spcPct val="90000"/>
              </a:lnSpc>
            </a:pPr>
            <a:r>
              <a:rPr lang="en-US" dirty="0">
                <a:latin typeface="+mn-lt"/>
              </a:rPr>
              <a:t>Summit Early Science </a:t>
            </a:r>
          </a:p>
        </p:txBody>
      </p:sp>
      <p:sp>
        <p:nvSpPr>
          <p:cNvPr id="9" name="Donut 8">
            <a:extLst>
              <a:ext uri="{FF2B5EF4-FFF2-40B4-BE49-F238E27FC236}">
                <a16:creationId xmlns:a16="http://schemas.microsoft.com/office/drawing/2014/main" id="{66FCCF90-1BD7-DB46-B404-3D74E6F36B60}"/>
              </a:ext>
            </a:extLst>
          </p:cNvPr>
          <p:cNvSpPr/>
          <p:nvPr/>
        </p:nvSpPr>
        <p:spPr>
          <a:xfrm>
            <a:off x="2819773" y="863930"/>
            <a:ext cx="677917" cy="443529"/>
          </a:xfrm>
          <a:prstGeom prst="donut">
            <a:avLst>
              <a:gd name="adj" fmla="val 9367"/>
            </a:avLst>
          </a:prstGeom>
          <a:solidFill>
            <a:srgbClr val="FF0000"/>
          </a:solidFill>
          <a:ln w="254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3293434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C2232-169E-7A4A-B8DD-1C85FB93485A}"/>
              </a:ext>
            </a:extLst>
          </p:cNvPr>
          <p:cNvSpPr>
            <a:spLocks noGrp="1"/>
          </p:cNvSpPr>
          <p:nvPr>
            <p:ph type="title"/>
          </p:nvPr>
        </p:nvSpPr>
        <p:spPr/>
        <p:txBody>
          <a:bodyPr/>
          <a:lstStyle/>
          <a:p>
            <a:r>
              <a:rPr lang="en-US" dirty="0"/>
              <a:t>Hot off Summit…</a:t>
            </a:r>
          </a:p>
        </p:txBody>
      </p:sp>
      <p:pic>
        <p:nvPicPr>
          <p:cNvPr id="5" name="Content Placeholder 4">
            <a:extLst>
              <a:ext uri="{FF2B5EF4-FFF2-40B4-BE49-F238E27FC236}">
                <a16:creationId xmlns:a16="http://schemas.microsoft.com/office/drawing/2014/main" id="{36FD098F-032F-2748-90AF-5ADF62A84831}"/>
              </a:ext>
            </a:extLst>
          </p:cNvPr>
          <p:cNvPicPr>
            <a:picLocks noGrp="1" noChangeAspect="1"/>
          </p:cNvPicPr>
          <p:nvPr>
            <p:ph idx="1"/>
          </p:nvPr>
        </p:nvPicPr>
        <p:blipFill>
          <a:blip r:embed="rId3"/>
          <a:stretch>
            <a:fillRect/>
          </a:stretch>
        </p:blipFill>
        <p:spPr>
          <a:xfrm>
            <a:off x="1649701" y="813816"/>
            <a:ext cx="9987447" cy="6044184"/>
          </a:xfrm>
        </p:spPr>
      </p:pic>
      <p:sp>
        <p:nvSpPr>
          <p:cNvPr id="6" name="TextBox 5">
            <a:extLst>
              <a:ext uri="{FF2B5EF4-FFF2-40B4-BE49-F238E27FC236}">
                <a16:creationId xmlns:a16="http://schemas.microsoft.com/office/drawing/2014/main" id="{65E06394-CB4D-E241-8537-514958E17E82}"/>
              </a:ext>
            </a:extLst>
          </p:cNvPr>
          <p:cNvSpPr txBox="1"/>
          <p:nvPr/>
        </p:nvSpPr>
        <p:spPr>
          <a:xfrm>
            <a:off x="9086953" y="155153"/>
            <a:ext cx="2616422" cy="590931"/>
          </a:xfrm>
          <a:prstGeom prst="rect">
            <a:avLst/>
          </a:prstGeom>
          <a:noFill/>
        </p:spPr>
        <p:txBody>
          <a:bodyPr wrap="none" rtlCol="0">
            <a:spAutoFit/>
          </a:bodyPr>
          <a:lstStyle/>
          <a:p>
            <a:pPr algn="l">
              <a:lnSpc>
                <a:spcPct val="90000"/>
              </a:lnSpc>
            </a:pPr>
            <a:r>
              <a:rPr lang="en-US" dirty="0">
                <a:latin typeface="+mn-lt"/>
              </a:rPr>
              <a:t>Sandoval + (in prep)</a:t>
            </a:r>
          </a:p>
          <a:p>
            <a:pPr algn="l">
              <a:lnSpc>
                <a:spcPct val="90000"/>
              </a:lnSpc>
            </a:pPr>
            <a:r>
              <a:rPr lang="en-US" dirty="0">
                <a:latin typeface="+mn-lt"/>
              </a:rPr>
              <a:t>Summit Early Science </a:t>
            </a:r>
          </a:p>
        </p:txBody>
      </p:sp>
      <p:sp>
        <p:nvSpPr>
          <p:cNvPr id="7" name="Donut 6">
            <a:extLst>
              <a:ext uri="{FF2B5EF4-FFF2-40B4-BE49-F238E27FC236}">
                <a16:creationId xmlns:a16="http://schemas.microsoft.com/office/drawing/2014/main" id="{8AA895C6-24BD-7F46-92E8-DA7905E95D86}"/>
              </a:ext>
            </a:extLst>
          </p:cNvPr>
          <p:cNvSpPr/>
          <p:nvPr/>
        </p:nvSpPr>
        <p:spPr>
          <a:xfrm>
            <a:off x="2364828" y="881548"/>
            <a:ext cx="677917" cy="443529"/>
          </a:xfrm>
          <a:prstGeom prst="donut">
            <a:avLst>
              <a:gd name="adj" fmla="val 9367"/>
            </a:avLst>
          </a:prstGeom>
          <a:solidFill>
            <a:srgbClr val="FF0000"/>
          </a:solidFill>
          <a:ln w="254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 name="TextBox 2">
            <a:extLst>
              <a:ext uri="{FF2B5EF4-FFF2-40B4-BE49-F238E27FC236}">
                <a16:creationId xmlns:a16="http://schemas.microsoft.com/office/drawing/2014/main" id="{5C730E4B-8EDC-F146-92C6-CA0A25EEE0A8}"/>
              </a:ext>
            </a:extLst>
          </p:cNvPr>
          <p:cNvSpPr txBox="1"/>
          <p:nvPr/>
        </p:nvSpPr>
        <p:spPr>
          <a:xfrm>
            <a:off x="4479888" y="348791"/>
            <a:ext cx="4327072" cy="341632"/>
          </a:xfrm>
          <a:prstGeom prst="rect">
            <a:avLst/>
          </a:prstGeom>
          <a:noFill/>
        </p:spPr>
        <p:txBody>
          <a:bodyPr wrap="square" rtlCol="0">
            <a:spAutoFit/>
          </a:bodyPr>
          <a:lstStyle/>
          <a:p>
            <a:pPr algn="l">
              <a:lnSpc>
                <a:spcPct val="90000"/>
              </a:lnSpc>
            </a:pPr>
            <a:r>
              <a:rPr lang="en-US" b="1" dirty="0">
                <a:solidFill>
                  <a:srgbClr val="FF0000"/>
                </a:solidFill>
                <a:latin typeface="+mn-lt"/>
              </a:rPr>
              <a:t>17 hours later, 10,000 times bigger</a:t>
            </a:r>
          </a:p>
        </p:txBody>
      </p:sp>
    </p:spTree>
    <p:extLst>
      <p:ext uri="{BB962C8B-B14F-4D97-AF65-F5344CB8AC3E}">
        <p14:creationId xmlns:p14="http://schemas.microsoft.com/office/powerpoint/2010/main" val="1679787308"/>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F92E2-D2A4-4C4D-9CF5-A9BCFD6B16F1}"/>
              </a:ext>
            </a:extLst>
          </p:cNvPr>
          <p:cNvSpPr>
            <a:spLocks noGrp="1"/>
          </p:cNvSpPr>
          <p:nvPr>
            <p:ph type="title"/>
          </p:nvPr>
        </p:nvSpPr>
        <p:spPr>
          <a:xfrm>
            <a:off x="381000" y="113321"/>
            <a:ext cx="11430000" cy="539496"/>
          </a:xfrm>
        </p:spPr>
        <p:txBody>
          <a:bodyPr/>
          <a:lstStyle/>
          <a:p>
            <a:r>
              <a:rPr lang="en-US" dirty="0"/>
              <a:t>As promised, back to </a:t>
            </a:r>
            <a:r>
              <a:rPr lang="en-US" dirty="0" err="1"/>
              <a:t>SNe</a:t>
            </a:r>
            <a:r>
              <a:rPr lang="en-US" dirty="0"/>
              <a:t> </a:t>
            </a:r>
            <a:r>
              <a:rPr lang="en-US" dirty="0" err="1"/>
              <a:t>Ia</a:t>
            </a:r>
            <a:r>
              <a:rPr lang="en-US" dirty="0"/>
              <a:t>…</a:t>
            </a:r>
          </a:p>
        </p:txBody>
      </p:sp>
      <p:pic>
        <p:nvPicPr>
          <p:cNvPr id="5" name="Content Placeholder 4">
            <a:extLst>
              <a:ext uri="{FF2B5EF4-FFF2-40B4-BE49-F238E27FC236}">
                <a16:creationId xmlns:a16="http://schemas.microsoft.com/office/drawing/2014/main" id="{F4E03FED-C3CF-4B45-9D00-ABDFEC05720A}"/>
              </a:ext>
            </a:extLst>
          </p:cNvPr>
          <p:cNvPicPr>
            <a:picLocks noGrp="1" noChangeAspect="1"/>
          </p:cNvPicPr>
          <p:nvPr>
            <p:ph idx="1"/>
          </p:nvPr>
        </p:nvPicPr>
        <p:blipFill>
          <a:blip r:embed="rId3"/>
          <a:stretch>
            <a:fillRect/>
          </a:stretch>
        </p:blipFill>
        <p:spPr>
          <a:xfrm>
            <a:off x="5813071" y="813816"/>
            <a:ext cx="6086757" cy="4738551"/>
          </a:xfrm>
        </p:spPr>
      </p:pic>
      <p:sp>
        <p:nvSpPr>
          <p:cNvPr id="7" name="Content Placeholder 2">
            <a:extLst>
              <a:ext uri="{FF2B5EF4-FFF2-40B4-BE49-F238E27FC236}">
                <a16:creationId xmlns:a16="http://schemas.microsoft.com/office/drawing/2014/main" id="{05D6DB1A-242E-E142-BF8D-095EE788032B}"/>
              </a:ext>
            </a:extLst>
          </p:cNvPr>
          <p:cNvSpPr txBox="1">
            <a:spLocks/>
          </p:cNvSpPr>
          <p:nvPr/>
        </p:nvSpPr>
        <p:spPr bwMode="auto">
          <a:xfrm>
            <a:off x="429767" y="813816"/>
            <a:ext cx="5383304" cy="52303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2D simulations performed in preparation for a large 3D simulation on Summit</a:t>
            </a:r>
          </a:p>
          <a:p>
            <a:pPr lvl="1"/>
            <a:r>
              <a:rPr lang="en-US" dirty="0"/>
              <a:t>In 2D, we largely reproduce the results of </a:t>
            </a:r>
            <a:r>
              <a:rPr lang="en-US" dirty="0" err="1"/>
              <a:t>Townsley</a:t>
            </a:r>
            <a:r>
              <a:rPr lang="en-US" dirty="0"/>
              <a:t>+ (2019) and Fink+ (2010).</a:t>
            </a:r>
          </a:p>
          <a:p>
            <a:r>
              <a:rPr lang="en-US" dirty="0"/>
              <a:t>3D at higher resolution with 231-species network via Summit Early Science – stay tuned!</a:t>
            </a:r>
          </a:p>
        </p:txBody>
      </p:sp>
      <p:pic>
        <p:nvPicPr>
          <p:cNvPr id="8" name="Picture 7">
            <a:extLst>
              <a:ext uri="{FF2B5EF4-FFF2-40B4-BE49-F238E27FC236}">
                <a16:creationId xmlns:a16="http://schemas.microsoft.com/office/drawing/2014/main" id="{63B3F2F5-596B-EF4F-8626-6B3D8FAA33B9}"/>
              </a:ext>
            </a:extLst>
          </p:cNvPr>
          <p:cNvPicPr>
            <a:picLocks noChangeAspect="1"/>
          </p:cNvPicPr>
          <p:nvPr/>
        </p:nvPicPr>
        <p:blipFill>
          <a:blip r:embed="rId4"/>
          <a:stretch>
            <a:fillRect/>
          </a:stretch>
        </p:blipFill>
        <p:spPr>
          <a:xfrm>
            <a:off x="2371371" y="4669717"/>
            <a:ext cx="3441700" cy="1765300"/>
          </a:xfrm>
          <a:prstGeom prst="rect">
            <a:avLst/>
          </a:prstGeom>
        </p:spPr>
      </p:pic>
      <p:pic>
        <p:nvPicPr>
          <p:cNvPr id="9" name="Picture 8">
            <a:extLst>
              <a:ext uri="{FF2B5EF4-FFF2-40B4-BE49-F238E27FC236}">
                <a16:creationId xmlns:a16="http://schemas.microsoft.com/office/drawing/2014/main" id="{2B7479B2-7C39-5E45-B303-ACE09619CB91}"/>
              </a:ext>
            </a:extLst>
          </p:cNvPr>
          <p:cNvPicPr>
            <a:picLocks noChangeAspect="1"/>
          </p:cNvPicPr>
          <p:nvPr/>
        </p:nvPicPr>
        <p:blipFill>
          <a:blip r:embed="rId5"/>
          <a:stretch>
            <a:fillRect/>
          </a:stretch>
        </p:blipFill>
        <p:spPr>
          <a:xfrm>
            <a:off x="1770506" y="4899550"/>
            <a:ext cx="431939" cy="1305633"/>
          </a:xfrm>
          <a:prstGeom prst="rect">
            <a:avLst/>
          </a:prstGeom>
        </p:spPr>
      </p:pic>
      <p:sp>
        <p:nvSpPr>
          <p:cNvPr id="10" name="Rectangle 9">
            <a:extLst>
              <a:ext uri="{FF2B5EF4-FFF2-40B4-BE49-F238E27FC236}">
                <a16:creationId xmlns:a16="http://schemas.microsoft.com/office/drawing/2014/main" id="{F820EF79-C726-F84B-8FDE-EFE8A1C1EB18}"/>
              </a:ext>
            </a:extLst>
          </p:cNvPr>
          <p:cNvSpPr/>
          <p:nvPr/>
        </p:nvSpPr>
        <p:spPr>
          <a:xfrm>
            <a:off x="3749621" y="6399014"/>
            <a:ext cx="2063450" cy="369332"/>
          </a:xfrm>
          <a:prstGeom prst="rect">
            <a:avLst/>
          </a:prstGeom>
        </p:spPr>
        <p:txBody>
          <a:bodyPr wrap="none">
            <a:spAutoFit/>
          </a:bodyPr>
          <a:lstStyle/>
          <a:p>
            <a:r>
              <a:rPr lang="en-US" dirty="0" err="1"/>
              <a:t>Townsley</a:t>
            </a:r>
            <a:r>
              <a:rPr lang="en-US" dirty="0"/>
              <a:t>+ (2019) </a:t>
            </a:r>
          </a:p>
        </p:txBody>
      </p:sp>
      <p:sp>
        <p:nvSpPr>
          <p:cNvPr id="11" name="Rectangle 10">
            <a:extLst>
              <a:ext uri="{FF2B5EF4-FFF2-40B4-BE49-F238E27FC236}">
                <a16:creationId xmlns:a16="http://schemas.microsoft.com/office/drawing/2014/main" id="{CE33C3EA-DF3F-7A41-94E9-C98D350081F6}"/>
              </a:ext>
            </a:extLst>
          </p:cNvPr>
          <p:cNvSpPr/>
          <p:nvPr/>
        </p:nvSpPr>
        <p:spPr>
          <a:xfrm>
            <a:off x="8856449" y="5552366"/>
            <a:ext cx="1883849" cy="369332"/>
          </a:xfrm>
          <a:prstGeom prst="rect">
            <a:avLst/>
          </a:prstGeom>
        </p:spPr>
        <p:txBody>
          <a:bodyPr wrap="none">
            <a:spAutoFit/>
          </a:bodyPr>
          <a:lstStyle/>
          <a:p>
            <a:r>
              <a:rPr lang="en-US" dirty="0"/>
              <a:t>Rivas+ (in prep) </a:t>
            </a:r>
          </a:p>
        </p:txBody>
      </p:sp>
      <p:sp>
        <p:nvSpPr>
          <p:cNvPr id="12" name="Rectangle 11">
            <a:extLst>
              <a:ext uri="{FF2B5EF4-FFF2-40B4-BE49-F238E27FC236}">
                <a16:creationId xmlns:a16="http://schemas.microsoft.com/office/drawing/2014/main" id="{C2CE62B8-FBE4-0C4A-893B-9FF0041CC34E}"/>
              </a:ext>
            </a:extLst>
          </p:cNvPr>
          <p:cNvSpPr/>
          <p:nvPr/>
        </p:nvSpPr>
        <p:spPr>
          <a:xfrm>
            <a:off x="6649329" y="750278"/>
            <a:ext cx="1186376" cy="75028"/>
          </a:xfrm>
          <a:prstGeom prst="rect">
            <a:avLst/>
          </a:prstGeom>
          <a:solidFill>
            <a:schemeClr val="bg1"/>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831868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13A96E4-ED3B-E84B-9A8A-6FE2D9B7625B}"/>
              </a:ext>
            </a:extLst>
          </p:cNvPr>
          <p:cNvPicPr>
            <a:picLocks noChangeAspect="1"/>
          </p:cNvPicPr>
          <p:nvPr/>
        </p:nvPicPr>
        <p:blipFill>
          <a:blip r:embed="rId3"/>
          <a:stretch>
            <a:fillRect/>
          </a:stretch>
        </p:blipFill>
        <p:spPr>
          <a:xfrm>
            <a:off x="318830" y="4099543"/>
            <a:ext cx="2411186" cy="803729"/>
          </a:xfrm>
          <a:prstGeom prst="rect">
            <a:avLst/>
          </a:prstGeom>
        </p:spPr>
      </p:pic>
      <p:sp>
        <p:nvSpPr>
          <p:cNvPr id="2" name="Text Placeholder 1">
            <a:extLst>
              <a:ext uri="{FF2B5EF4-FFF2-40B4-BE49-F238E27FC236}">
                <a16:creationId xmlns:a16="http://schemas.microsoft.com/office/drawing/2014/main" id="{66573CA9-49A3-8541-93BC-210B8539D520}"/>
              </a:ext>
            </a:extLst>
          </p:cNvPr>
          <p:cNvSpPr>
            <a:spLocks noGrp="1"/>
          </p:cNvSpPr>
          <p:nvPr>
            <p:ph type="body" idx="1"/>
          </p:nvPr>
        </p:nvSpPr>
        <p:spPr>
          <a:xfrm>
            <a:off x="2616434" y="2532121"/>
            <a:ext cx="9810750" cy="3409598"/>
          </a:xfrm>
        </p:spPr>
        <p:txBody>
          <a:bodyPr/>
          <a:lstStyle/>
          <a:p>
            <a:pPr marL="223234" indent="0">
              <a:buNone/>
            </a:pPr>
            <a:r>
              <a:rPr lang="en-US" sz="2200" dirty="0"/>
              <a:t>Daniel Kasen, Ann Almgren, Don Wilcox, Wick </a:t>
            </a:r>
            <a:r>
              <a:rPr lang="en-US" sz="2200" dirty="0" err="1"/>
              <a:t>Haxton</a:t>
            </a:r>
            <a:r>
              <a:rPr lang="en-US" sz="2200" dirty="0"/>
              <a:t> (LBNL) </a:t>
            </a:r>
          </a:p>
          <a:p>
            <a:pPr marL="223234" indent="0">
              <a:buNone/>
            </a:pPr>
            <a:r>
              <a:rPr lang="en-US" sz="2200" dirty="0"/>
              <a:t>Philipp </a:t>
            </a:r>
            <a:r>
              <a:rPr lang="en-US" sz="2200" dirty="0" err="1"/>
              <a:t>Mösta</a:t>
            </a:r>
            <a:r>
              <a:rPr lang="en-US" sz="2200" dirty="0"/>
              <a:t>, Ken Shen (Berkeley)</a:t>
            </a:r>
          </a:p>
          <a:p>
            <a:pPr marL="223234" indent="0">
              <a:buNone/>
            </a:pPr>
            <a:r>
              <a:rPr lang="en-US" sz="2200" dirty="0"/>
              <a:t>Bronson Messer, </a:t>
            </a:r>
            <a:r>
              <a:rPr lang="en-US" sz="2200" dirty="0" err="1"/>
              <a:t>Raph</a:t>
            </a:r>
            <a:r>
              <a:rPr lang="en-US" sz="2200" dirty="0"/>
              <a:t> Hix, </a:t>
            </a:r>
            <a:r>
              <a:rPr lang="en-US" sz="2200" dirty="0" err="1"/>
              <a:t>Eirik</a:t>
            </a:r>
            <a:r>
              <a:rPr lang="en-US" sz="2200" dirty="0"/>
              <a:t> </a:t>
            </a:r>
            <a:r>
              <a:rPr lang="en-US" sz="2200" dirty="0" err="1"/>
              <a:t>Endeve</a:t>
            </a:r>
            <a:r>
              <a:rPr lang="en-US" sz="2200" dirty="0"/>
              <a:t>, Anthony </a:t>
            </a:r>
            <a:r>
              <a:rPr lang="en-US" sz="2200" dirty="0" err="1"/>
              <a:t>Mezzacappa</a:t>
            </a:r>
            <a:r>
              <a:rPr lang="en-US" sz="2200" dirty="0"/>
              <a:t>, Austin Harris, Ran Chu, Eric Lentz, Michael Sandoval, Fernando Rivas (ORNL/</a:t>
            </a:r>
            <a:r>
              <a:rPr lang="en-US" sz="2200" dirty="0" err="1"/>
              <a:t>UTennessee</a:t>
            </a:r>
            <a:r>
              <a:rPr lang="en-US" sz="2200" dirty="0"/>
              <a:t>) </a:t>
            </a:r>
          </a:p>
          <a:p>
            <a:pPr marL="223234" indent="0">
              <a:buNone/>
            </a:pPr>
            <a:r>
              <a:rPr lang="en-US" sz="2200" dirty="0"/>
              <a:t>Sean Couch, Michael </a:t>
            </a:r>
            <a:r>
              <a:rPr lang="en-US" sz="2200" dirty="0" err="1"/>
              <a:t>Pajkos</a:t>
            </a:r>
            <a:r>
              <a:rPr lang="en-US" sz="2200" dirty="0"/>
              <a:t>, Jennifer </a:t>
            </a:r>
            <a:r>
              <a:rPr lang="en-US" sz="2200" dirty="0" err="1"/>
              <a:t>Ranta</a:t>
            </a:r>
            <a:r>
              <a:rPr lang="en-US" sz="2200" dirty="0"/>
              <a:t> (Michigan State)</a:t>
            </a:r>
          </a:p>
          <a:p>
            <a:pPr marL="223234" indent="0">
              <a:buNone/>
            </a:pPr>
            <a:r>
              <a:rPr lang="en-US" sz="2200" dirty="0" err="1"/>
              <a:t>Anshu</a:t>
            </a:r>
            <a:r>
              <a:rPr lang="en-US" sz="2200" dirty="0"/>
              <a:t> Dubey, Saurabh </a:t>
            </a:r>
            <a:r>
              <a:rPr lang="en-US" sz="2200" dirty="0" err="1"/>
              <a:t>Chawdhary</a:t>
            </a:r>
            <a:r>
              <a:rPr lang="en-US" sz="2200" dirty="0"/>
              <a:t>, Carlo Graziani, Jared O’Neal (ANL) </a:t>
            </a:r>
          </a:p>
          <a:p>
            <a:pPr marL="223234" indent="0">
              <a:buNone/>
            </a:pPr>
            <a:r>
              <a:rPr lang="en-US" sz="2200" dirty="0"/>
              <a:t>Klaus </a:t>
            </a:r>
            <a:r>
              <a:rPr lang="en-US" sz="2200" dirty="0" err="1"/>
              <a:t>Weide</a:t>
            </a:r>
            <a:r>
              <a:rPr lang="en-US" sz="2200" dirty="0"/>
              <a:t> (</a:t>
            </a:r>
            <a:r>
              <a:rPr lang="en-US" sz="2200" dirty="0" err="1"/>
              <a:t>UChicago</a:t>
            </a:r>
            <a:r>
              <a:rPr lang="en-US" sz="2200" dirty="0"/>
              <a:t>)</a:t>
            </a:r>
          </a:p>
          <a:p>
            <a:pPr marL="223234" indent="0">
              <a:buNone/>
            </a:pPr>
            <a:r>
              <a:rPr lang="en-US" sz="2200" dirty="0"/>
              <a:t>Mike </a:t>
            </a:r>
            <a:r>
              <a:rPr lang="en-US" sz="2200" dirty="0" err="1"/>
              <a:t>Zingale</a:t>
            </a:r>
            <a:r>
              <a:rPr lang="en-US" sz="2200" dirty="0"/>
              <a:t>, </a:t>
            </a:r>
            <a:r>
              <a:rPr lang="en-US" sz="2200" dirty="0" err="1"/>
              <a:t>Xinlong</a:t>
            </a:r>
            <a:r>
              <a:rPr lang="en-US" sz="2200" dirty="0"/>
              <a:t> Li (Stony Brook)</a:t>
            </a:r>
          </a:p>
          <a:p>
            <a:pPr marL="223234" indent="0">
              <a:buNone/>
            </a:pPr>
            <a:endParaRPr lang="en-US" sz="2200" dirty="0"/>
          </a:p>
        </p:txBody>
      </p:sp>
      <p:pic>
        <p:nvPicPr>
          <p:cNvPr id="3" name="Picture 2">
            <a:extLst>
              <a:ext uri="{FF2B5EF4-FFF2-40B4-BE49-F238E27FC236}">
                <a16:creationId xmlns:a16="http://schemas.microsoft.com/office/drawing/2014/main" id="{03B8F2F5-DC68-3F46-9F03-289267D7B97E}"/>
              </a:ext>
            </a:extLst>
          </p:cNvPr>
          <p:cNvPicPr>
            <a:picLocks noChangeAspect="1"/>
          </p:cNvPicPr>
          <p:nvPr/>
        </p:nvPicPr>
        <p:blipFill>
          <a:blip r:embed="rId4"/>
          <a:stretch>
            <a:fillRect/>
          </a:stretch>
        </p:blipFill>
        <p:spPr>
          <a:xfrm>
            <a:off x="3546318" y="177025"/>
            <a:ext cx="7228006" cy="2231689"/>
          </a:xfrm>
          <a:prstGeom prst="rect">
            <a:avLst/>
          </a:prstGeom>
          <a:ln>
            <a:noFill/>
          </a:ln>
          <a:effectLst>
            <a:outerShdw blurRad="292100" dist="139700" dir="2700000" algn="tl" rotWithShape="0">
              <a:srgbClr val="333333">
                <a:alpha val="65000"/>
              </a:srgbClr>
            </a:outerShdw>
            <a:softEdge rad="88900"/>
          </a:effectLst>
        </p:spPr>
      </p:pic>
      <p:pic>
        <p:nvPicPr>
          <p:cNvPr id="10" name="Picture 9">
            <a:extLst>
              <a:ext uri="{FF2B5EF4-FFF2-40B4-BE49-F238E27FC236}">
                <a16:creationId xmlns:a16="http://schemas.microsoft.com/office/drawing/2014/main" id="{A3075A18-23F0-8043-8F27-BCEE7DB1F2AD}"/>
              </a:ext>
            </a:extLst>
          </p:cNvPr>
          <p:cNvPicPr>
            <a:picLocks noChangeAspect="1"/>
          </p:cNvPicPr>
          <p:nvPr/>
        </p:nvPicPr>
        <p:blipFill rotWithShape="1">
          <a:blip r:embed="rId5"/>
          <a:srcRect l="3886" t="20304" r="6629" b="24800"/>
          <a:stretch/>
        </p:blipFill>
        <p:spPr>
          <a:xfrm>
            <a:off x="387960" y="2455015"/>
            <a:ext cx="1975929" cy="606081"/>
          </a:xfrm>
          <a:prstGeom prst="rect">
            <a:avLst/>
          </a:prstGeom>
        </p:spPr>
      </p:pic>
      <p:pic>
        <p:nvPicPr>
          <p:cNvPr id="12" name="Graphic 11">
            <a:extLst>
              <a:ext uri="{FF2B5EF4-FFF2-40B4-BE49-F238E27FC236}">
                <a16:creationId xmlns:a16="http://schemas.microsoft.com/office/drawing/2014/main" id="{482F6D5B-B4FF-F049-BE2B-C7998065F25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9331" y="3140589"/>
            <a:ext cx="2081437" cy="485424"/>
          </a:xfrm>
          <a:prstGeom prst="rect">
            <a:avLst/>
          </a:prstGeom>
        </p:spPr>
      </p:pic>
      <p:pic>
        <p:nvPicPr>
          <p:cNvPr id="14" name="Graphic 13">
            <a:extLst>
              <a:ext uri="{FF2B5EF4-FFF2-40B4-BE49-F238E27FC236}">
                <a16:creationId xmlns:a16="http://schemas.microsoft.com/office/drawing/2014/main" id="{A341D933-5609-E34B-96D6-8315F2FD11D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9332" y="3705283"/>
            <a:ext cx="2019300" cy="485424"/>
          </a:xfrm>
          <a:prstGeom prst="rect">
            <a:avLst/>
          </a:prstGeom>
        </p:spPr>
      </p:pic>
      <p:pic>
        <p:nvPicPr>
          <p:cNvPr id="18" name="Picture 17">
            <a:extLst>
              <a:ext uri="{FF2B5EF4-FFF2-40B4-BE49-F238E27FC236}">
                <a16:creationId xmlns:a16="http://schemas.microsoft.com/office/drawing/2014/main" id="{0698327B-A099-4D4D-AC99-BAA336F29CBF}"/>
              </a:ext>
            </a:extLst>
          </p:cNvPr>
          <p:cNvPicPr>
            <a:picLocks noChangeAspect="1"/>
          </p:cNvPicPr>
          <p:nvPr/>
        </p:nvPicPr>
        <p:blipFill>
          <a:blip r:embed="rId10"/>
          <a:stretch>
            <a:fillRect/>
          </a:stretch>
        </p:blipFill>
        <p:spPr>
          <a:xfrm>
            <a:off x="457982" y="4809492"/>
            <a:ext cx="2019300" cy="485424"/>
          </a:xfrm>
          <a:prstGeom prst="rect">
            <a:avLst/>
          </a:prstGeom>
        </p:spPr>
      </p:pic>
      <p:pic>
        <p:nvPicPr>
          <p:cNvPr id="20" name="Picture 19">
            <a:extLst>
              <a:ext uri="{FF2B5EF4-FFF2-40B4-BE49-F238E27FC236}">
                <a16:creationId xmlns:a16="http://schemas.microsoft.com/office/drawing/2014/main" id="{AC0B9032-EE9E-074B-B248-0476D951DC18}"/>
              </a:ext>
            </a:extLst>
          </p:cNvPr>
          <p:cNvPicPr>
            <a:picLocks noChangeAspect="1"/>
          </p:cNvPicPr>
          <p:nvPr/>
        </p:nvPicPr>
        <p:blipFill>
          <a:blip r:embed="rId11"/>
          <a:stretch>
            <a:fillRect/>
          </a:stretch>
        </p:blipFill>
        <p:spPr>
          <a:xfrm>
            <a:off x="466632" y="5420179"/>
            <a:ext cx="2010650" cy="428938"/>
          </a:xfrm>
          <a:prstGeom prst="rect">
            <a:avLst/>
          </a:prstGeom>
        </p:spPr>
      </p:pic>
      <p:pic>
        <p:nvPicPr>
          <p:cNvPr id="22" name="Picture 21">
            <a:extLst>
              <a:ext uri="{FF2B5EF4-FFF2-40B4-BE49-F238E27FC236}">
                <a16:creationId xmlns:a16="http://schemas.microsoft.com/office/drawing/2014/main" id="{A5E8978C-6E89-9C45-8F90-C054BBFB014F}"/>
              </a:ext>
            </a:extLst>
          </p:cNvPr>
          <p:cNvPicPr>
            <a:picLocks noChangeAspect="1"/>
          </p:cNvPicPr>
          <p:nvPr/>
        </p:nvPicPr>
        <p:blipFill>
          <a:blip r:embed="rId12"/>
          <a:stretch>
            <a:fillRect/>
          </a:stretch>
        </p:blipFill>
        <p:spPr>
          <a:xfrm>
            <a:off x="484724" y="5941719"/>
            <a:ext cx="2010650" cy="339828"/>
          </a:xfrm>
          <a:prstGeom prst="rect">
            <a:avLst/>
          </a:prstGeom>
        </p:spPr>
      </p:pic>
      <p:pic>
        <p:nvPicPr>
          <p:cNvPr id="24" name="Picture 23">
            <a:extLst>
              <a:ext uri="{FF2B5EF4-FFF2-40B4-BE49-F238E27FC236}">
                <a16:creationId xmlns:a16="http://schemas.microsoft.com/office/drawing/2014/main" id="{1655793E-B79D-634F-AE4F-B9DFE23999D9}"/>
              </a:ext>
            </a:extLst>
          </p:cNvPr>
          <p:cNvPicPr>
            <a:picLocks noChangeAspect="1"/>
          </p:cNvPicPr>
          <p:nvPr/>
        </p:nvPicPr>
        <p:blipFill rotWithShape="1">
          <a:blip r:embed="rId13"/>
          <a:srcRect t="1" b="23214"/>
          <a:stretch/>
        </p:blipFill>
        <p:spPr>
          <a:xfrm>
            <a:off x="484724" y="2107260"/>
            <a:ext cx="1917155" cy="301454"/>
          </a:xfrm>
          <a:prstGeom prst="rect">
            <a:avLst/>
          </a:prstGeom>
        </p:spPr>
      </p:pic>
      <p:pic>
        <p:nvPicPr>
          <p:cNvPr id="26" name="Picture 25">
            <a:extLst>
              <a:ext uri="{FF2B5EF4-FFF2-40B4-BE49-F238E27FC236}">
                <a16:creationId xmlns:a16="http://schemas.microsoft.com/office/drawing/2014/main" id="{37560B5C-AFEC-6640-B0A5-801E59E53E41}"/>
              </a:ext>
            </a:extLst>
          </p:cNvPr>
          <p:cNvPicPr>
            <a:picLocks noChangeAspect="1"/>
          </p:cNvPicPr>
          <p:nvPr/>
        </p:nvPicPr>
        <p:blipFill>
          <a:blip r:embed="rId14"/>
          <a:stretch>
            <a:fillRect/>
          </a:stretch>
        </p:blipFill>
        <p:spPr>
          <a:xfrm>
            <a:off x="484724" y="357250"/>
            <a:ext cx="2655961" cy="1388862"/>
          </a:xfrm>
          <a:prstGeom prst="rect">
            <a:avLst/>
          </a:prstGeom>
        </p:spPr>
      </p:pic>
    </p:spTree>
    <p:extLst>
      <p:ext uri="{BB962C8B-B14F-4D97-AF65-F5344CB8AC3E}">
        <p14:creationId xmlns:p14="http://schemas.microsoft.com/office/powerpoint/2010/main" val="394179231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LIGO"/>
          <p:cNvSpPr txBox="1"/>
          <p:nvPr/>
        </p:nvSpPr>
        <p:spPr>
          <a:xfrm>
            <a:off x="4498841" y="6161422"/>
            <a:ext cx="623569"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i="1">
                <a:solidFill>
                  <a:srgbClr val="FFFFFF"/>
                </a:solidFill>
                <a:latin typeface="Helvetica"/>
                <a:ea typeface="Helvetica"/>
                <a:cs typeface="Helvetica"/>
                <a:sym typeface="Helvetica"/>
              </a:defRPr>
            </a:lvl1pPr>
          </a:lstStyle>
          <a:p>
            <a:r>
              <a:t>LIGO</a:t>
            </a:r>
          </a:p>
        </p:txBody>
      </p:sp>
      <p:pic>
        <p:nvPicPr>
          <p:cNvPr id="241" name="header_01-2017.jpg" descr="header_01-2017.jpg"/>
          <p:cNvPicPr>
            <a:picLocks noChangeAspect="1"/>
          </p:cNvPicPr>
          <p:nvPr/>
        </p:nvPicPr>
        <p:blipFill>
          <a:blip r:embed="rId3">
            <a:extLst/>
          </a:blip>
          <a:srcRect l="3638" t="6660" r="77802" b="12950"/>
          <a:stretch>
            <a:fillRect/>
          </a:stretch>
        </p:blipFill>
        <p:spPr>
          <a:xfrm>
            <a:off x="8982973" y="5231312"/>
            <a:ext cx="1160056" cy="1471594"/>
          </a:xfrm>
          <a:prstGeom prst="rect">
            <a:avLst/>
          </a:prstGeom>
          <a:ln w="12700">
            <a:miter lim="400000"/>
          </a:ln>
        </p:spPr>
      </p:pic>
      <p:pic>
        <p:nvPicPr>
          <p:cNvPr id="243" name="image2.png" descr="image2.png"/>
          <p:cNvPicPr>
            <a:picLocks noChangeAspect="1"/>
          </p:cNvPicPr>
          <p:nvPr/>
        </p:nvPicPr>
        <p:blipFill>
          <a:blip r:embed="rId4">
            <a:extLst/>
          </a:blip>
          <a:stretch>
            <a:fillRect/>
          </a:stretch>
        </p:blipFill>
        <p:spPr>
          <a:xfrm>
            <a:off x="385498" y="1016168"/>
            <a:ext cx="4176823" cy="2355456"/>
          </a:xfrm>
          <a:prstGeom prst="rect">
            <a:avLst/>
          </a:prstGeom>
          <a:ln w="12700">
            <a:miter lim="400000"/>
          </a:ln>
        </p:spPr>
      </p:pic>
      <p:pic>
        <p:nvPicPr>
          <p:cNvPr id="247" name="droppedImage.png" descr="droppedImage.png"/>
          <p:cNvPicPr>
            <a:picLocks noChangeAspect="1"/>
          </p:cNvPicPr>
          <p:nvPr/>
        </p:nvPicPr>
        <p:blipFill>
          <a:blip r:embed="rId5">
            <a:extLst/>
          </a:blip>
          <a:srcRect t="285" r="4" b="6"/>
          <a:stretch>
            <a:fillRect/>
          </a:stretch>
        </p:blipFill>
        <p:spPr>
          <a:xfrm>
            <a:off x="6230105" y="4920637"/>
            <a:ext cx="2443108" cy="1905372"/>
          </a:xfrm>
          <a:custGeom>
            <a:avLst/>
            <a:gdLst/>
            <a:ahLst/>
            <a:cxnLst>
              <a:cxn ang="0">
                <a:pos x="wd2" y="hd2"/>
              </a:cxn>
              <a:cxn ang="5400000">
                <a:pos x="wd2" y="hd2"/>
              </a:cxn>
              <a:cxn ang="10800000">
                <a:pos x="wd2" y="hd2"/>
              </a:cxn>
              <a:cxn ang="16200000">
                <a:pos x="wd2" y="hd2"/>
              </a:cxn>
            </a:cxnLst>
            <a:rect l="0" t="0" r="r" b="b"/>
            <a:pathLst>
              <a:path w="21600" h="21600" extrusionOk="0">
                <a:moveTo>
                  <a:pt x="10559" y="0"/>
                </a:moveTo>
                <a:cubicBezTo>
                  <a:pt x="10094" y="41"/>
                  <a:pt x="9974" y="106"/>
                  <a:pt x="9967" y="225"/>
                </a:cubicBezTo>
                <a:cubicBezTo>
                  <a:pt x="9947" y="566"/>
                  <a:pt x="9602" y="1275"/>
                  <a:pt x="9457" y="1275"/>
                </a:cubicBezTo>
                <a:cubicBezTo>
                  <a:pt x="9400" y="1275"/>
                  <a:pt x="9355" y="1505"/>
                  <a:pt x="9355" y="1787"/>
                </a:cubicBezTo>
                <a:cubicBezTo>
                  <a:pt x="9355" y="2277"/>
                  <a:pt x="9034" y="2740"/>
                  <a:pt x="8855" y="2509"/>
                </a:cubicBezTo>
                <a:cubicBezTo>
                  <a:pt x="8817" y="2460"/>
                  <a:pt x="8646" y="2538"/>
                  <a:pt x="8475" y="2683"/>
                </a:cubicBezTo>
                <a:cubicBezTo>
                  <a:pt x="8188" y="2924"/>
                  <a:pt x="8153" y="2925"/>
                  <a:pt x="8026" y="2702"/>
                </a:cubicBezTo>
                <a:cubicBezTo>
                  <a:pt x="7933" y="2538"/>
                  <a:pt x="7713" y="2461"/>
                  <a:pt x="7352" y="2461"/>
                </a:cubicBezTo>
                <a:cubicBezTo>
                  <a:pt x="6867" y="2461"/>
                  <a:pt x="6819" y="2490"/>
                  <a:pt x="6844" y="2793"/>
                </a:cubicBezTo>
                <a:cubicBezTo>
                  <a:pt x="6865" y="3054"/>
                  <a:pt x="6808" y="3141"/>
                  <a:pt x="6573" y="3176"/>
                </a:cubicBezTo>
                <a:cubicBezTo>
                  <a:pt x="6294" y="3218"/>
                  <a:pt x="6272" y="3269"/>
                  <a:pt x="6304" y="3844"/>
                </a:cubicBezTo>
                <a:cubicBezTo>
                  <a:pt x="6358" y="4827"/>
                  <a:pt x="6212" y="5496"/>
                  <a:pt x="5929" y="5549"/>
                </a:cubicBezTo>
                <a:cubicBezTo>
                  <a:pt x="5709" y="5590"/>
                  <a:pt x="5686" y="5688"/>
                  <a:pt x="5689" y="6586"/>
                </a:cubicBezTo>
                <a:cubicBezTo>
                  <a:pt x="5693" y="7699"/>
                  <a:pt x="5431" y="8693"/>
                  <a:pt x="5137" y="8693"/>
                </a:cubicBezTo>
                <a:cubicBezTo>
                  <a:pt x="5000" y="8693"/>
                  <a:pt x="4962" y="8804"/>
                  <a:pt x="4989" y="9101"/>
                </a:cubicBezTo>
                <a:cubicBezTo>
                  <a:pt x="5020" y="9450"/>
                  <a:pt x="4979" y="9513"/>
                  <a:pt x="4707" y="9554"/>
                </a:cubicBezTo>
                <a:cubicBezTo>
                  <a:pt x="4348" y="9607"/>
                  <a:pt x="4297" y="9938"/>
                  <a:pt x="4520" y="10759"/>
                </a:cubicBezTo>
                <a:cubicBezTo>
                  <a:pt x="4616" y="11113"/>
                  <a:pt x="4616" y="11281"/>
                  <a:pt x="4520" y="11404"/>
                </a:cubicBezTo>
                <a:cubicBezTo>
                  <a:pt x="4361" y="11609"/>
                  <a:pt x="4351" y="12254"/>
                  <a:pt x="4500" y="12758"/>
                </a:cubicBezTo>
                <a:cubicBezTo>
                  <a:pt x="4573" y="13004"/>
                  <a:pt x="4571" y="13163"/>
                  <a:pt x="4495" y="13223"/>
                </a:cubicBezTo>
                <a:cubicBezTo>
                  <a:pt x="4431" y="13274"/>
                  <a:pt x="4411" y="13441"/>
                  <a:pt x="4448" y="13590"/>
                </a:cubicBezTo>
                <a:cubicBezTo>
                  <a:pt x="4541" y="13965"/>
                  <a:pt x="4102" y="14330"/>
                  <a:pt x="3563" y="14330"/>
                </a:cubicBezTo>
                <a:cubicBezTo>
                  <a:pt x="3326" y="14330"/>
                  <a:pt x="3097" y="14403"/>
                  <a:pt x="3054" y="14492"/>
                </a:cubicBezTo>
                <a:cubicBezTo>
                  <a:pt x="2998" y="14608"/>
                  <a:pt x="2942" y="14608"/>
                  <a:pt x="2852" y="14492"/>
                </a:cubicBezTo>
                <a:cubicBezTo>
                  <a:pt x="2668" y="14255"/>
                  <a:pt x="2507" y="14295"/>
                  <a:pt x="2586" y="14558"/>
                </a:cubicBezTo>
                <a:cubicBezTo>
                  <a:pt x="2685" y="14892"/>
                  <a:pt x="2375" y="15013"/>
                  <a:pt x="1300" y="15055"/>
                </a:cubicBezTo>
                <a:cubicBezTo>
                  <a:pt x="956" y="15068"/>
                  <a:pt x="807" y="15136"/>
                  <a:pt x="807" y="15286"/>
                </a:cubicBezTo>
                <a:cubicBezTo>
                  <a:pt x="807" y="15567"/>
                  <a:pt x="362" y="15962"/>
                  <a:pt x="158" y="15862"/>
                </a:cubicBezTo>
                <a:cubicBezTo>
                  <a:pt x="25" y="15796"/>
                  <a:pt x="0" y="16275"/>
                  <a:pt x="0" y="18693"/>
                </a:cubicBezTo>
                <a:lnTo>
                  <a:pt x="0" y="21600"/>
                </a:lnTo>
                <a:lnTo>
                  <a:pt x="10801" y="21600"/>
                </a:lnTo>
                <a:lnTo>
                  <a:pt x="21600" y="21600"/>
                </a:lnTo>
                <a:lnTo>
                  <a:pt x="21600" y="19155"/>
                </a:lnTo>
                <a:lnTo>
                  <a:pt x="21600" y="16706"/>
                </a:lnTo>
                <a:lnTo>
                  <a:pt x="20936" y="16690"/>
                </a:lnTo>
                <a:cubicBezTo>
                  <a:pt x="20028" y="16670"/>
                  <a:pt x="19696" y="16535"/>
                  <a:pt x="19695" y="16181"/>
                </a:cubicBezTo>
                <a:cubicBezTo>
                  <a:pt x="19695" y="15873"/>
                  <a:pt x="19624" y="15862"/>
                  <a:pt x="18639" y="16048"/>
                </a:cubicBezTo>
                <a:cubicBezTo>
                  <a:pt x="18499" y="16075"/>
                  <a:pt x="18374" y="16081"/>
                  <a:pt x="18277" y="16070"/>
                </a:cubicBezTo>
                <a:cubicBezTo>
                  <a:pt x="18179" y="16059"/>
                  <a:pt x="18111" y="16033"/>
                  <a:pt x="18089" y="15988"/>
                </a:cubicBezTo>
                <a:cubicBezTo>
                  <a:pt x="18049" y="15904"/>
                  <a:pt x="17843" y="15868"/>
                  <a:pt x="17630" y="15912"/>
                </a:cubicBezTo>
                <a:cubicBezTo>
                  <a:pt x="17418" y="15956"/>
                  <a:pt x="17126" y="15915"/>
                  <a:pt x="16984" y="15817"/>
                </a:cubicBezTo>
                <a:cubicBezTo>
                  <a:pt x="16856" y="15729"/>
                  <a:pt x="16792" y="15687"/>
                  <a:pt x="16789" y="15631"/>
                </a:cubicBezTo>
                <a:cubicBezTo>
                  <a:pt x="16787" y="15602"/>
                  <a:pt x="16803" y="15568"/>
                  <a:pt x="16831" y="15526"/>
                </a:cubicBezTo>
                <a:cubicBezTo>
                  <a:pt x="16859" y="15485"/>
                  <a:pt x="16899" y="15435"/>
                  <a:pt x="16954" y="15368"/>
                </a:cubicBezTo>
                <a:cubicBezTo>
                  <a:pt x="17055" y="15247"/>
                  <a:pt x="17113" y="15134"/>
                  <a:pt x="17142" y="14868"/>
                </a:cubicBezTo>
                <a:cubicBezTo>
                  <a:pt x="17171" y="14602"/>
                  <a:pt x="17172" y="14187"/>
                  <a:pt x="17164" y="13460"/>
                </a:cubicBezTo>
                <a:cubicBezTo>
                  <a:pt x="17148" y="11939"/>
                  <a:pt x="17202" y="11278"/>
                  <a:pt x="17332" y="11388"/>
                </a:cubicBezTo>
                <a:cubicBezTo>
                  <a:pt x="17346" y="11401"/>
                  <a:pt x="17393" y="11381"/>
                  <a:pt x="17453" y="11344"/>
                </a:cubicBezTo>
                <a:cubicBezTo>
                  <a:pt x="17514" y="11306"/>
                  <a:pt x="17594" y="11244"/>
                  <a:pt x="17672" y="11173"/>
                </a:cubicBezTo>
                <a:cubicBezTo>
                  <a:pt x="17829" y="11032"/>
                  <a:pt x="18076" y="10917"/>
                  <a:pt x="18225" y="10917"/>
                </a:cubicBezTo>
                <a:cubicBezTo>
                  <a:pt x="18418" y="10917"/>
                  <a:pt x="18488" y="10843"/>
                  <a:pt x="18464" y="10658"/>
                </a:cubicBezTo>
                <a:cubicBezTo>
                  <a:pt x="18439" y="10463"/>
                  <a:pt x="18466" y="10312"/>
                  <a:pt x="18531" y="10218"/>
                </a:cubicBezTo>
                <a:cubicBezTo>
                  <a:pt x="18596" y="10124"/>
                  <a:pt x="18700" y="10089"/>
                  <a:pt x="18829" y="10133"/>
                </a:cubicBezTo>
                <a:cubicBezTo>
                  <a:pt x="18937" y="10169"/>
                  <a:pt x="18996" y="10171"/>
                  <a:pt x="19027" y="10031"/>
                </a:cubicBezTo>
                <a:cubicBezTo>
                  <a:pt x="19057" y="9891"/>
                  <a:pt x="19059" y="9611"/>
                  <a:pt x="19059" y="9082"/>
                </a:cubicBezTo>
                <a:cubicBezTo>
                  <a:pt x="19059" y="8046"/>
                  <a:pt x="19041" y="7950"/>
                  <a:pt x="18827" y="7950"/>
                </a:cubicBezTo>
                <a:cubicBezTo>
                  <a:pt x="18790" y="7950"/>
                  <a:pt x="18755" y="7942"/>
                  <a:pt x="18721" y="7924"/>
                </a:cubicBezTo>
                <a:cubicBezTo>
                  <a:pt x="18687" y="7907"/>
                  <a:pt x="18657" y="7884"/>
                  <a:pt x="18627" y="7852"/>
                </a:cubicBezTo>
                <a:cubicBezTo>
                  <a:pt x="18567" y="7787"/>
                  <a:pt x="18515" y="7693"/>
                  <a:pt x="18482" y="7580"/>
                </a:cubicBezTo>
                <a:cubicBezTo>
                  <a:pt x="18418" y="7363"/>
                  <a:pt x="18281" y="7209"/>
                  <a:pt x="18153" y="7209"/>
                </a:cubicBezTo>
                <a:cubicBezTo>
                  <a:pt x="18076" y="7209"/>
                  <a:pt x="18012" y="7193"/>
                  <a:pt x="17958" y="7156"/>
                </a:cubicBezTo>
                <a:cubicBezTo>
                  <a:pt x="17849" y="7082"/>
                  <a:pt x="17786" y="6929"/>
                  <a:pt x="17756" y="6672"/>
                </a:cubicBezTo>
                <a:cubicBezTo>
                  <a:pt x="17741" y="6544"/>
                  <a:pt x="17735" y="6389"/>
                  <a:pt x="17736" y="6207"/>
                </a:cubicBezTo>
                <a:cubicBezTo>
                  <a:pt x="17740" y="5773"/>
                  <a:pt x="17691" y="5577"/>
                  <a:pt x="17583" y="5577"/>
                </a:cubicBezTo>
                <a:cubicBezTo>
                  <a:pt x="17498" y="5577"/>
                  <a:pt x="17457" y="5638"/>
                  <a:pt x="17492" y="5710"/>
                </a:cubicBezTo>
                <a:cubicBezTo>
                  <a:pt x="17510" y="5746"/>
                  <a:pt x="17505" y="5797"/>
                  <a:pt x="17487" y="5852"/>
                </a:cubicBezTo>
                <a:cubicBezTo>
                  <a:pt x="17469" y="5909"/>
                  <a:pt x="17437" y="5968"/>
                  <a:pt x="17391" y="6017"/>
                </a:cubicBezTo>
                <a:cubicBezTo>
                  <a:pt x="17289" y="6126"/>
                  <a:pt x="17198" y="6085"/>
                  <a:pt x="17134" y="5941"/>
                </a:cubicBezTo>
                <a:cubicBezTo>
                  <a:pt x="17102" y="5869"/>
                  <a:pt x="17076" y="5770"/>
                  <a:pt x="17060" y="5650"/>
                </a:cubicBezTo>
                <a:cubicBezTo>
                  <a:pt x="17045" y="5531"/>
                  <a:pt x="17042" y="5392"/>
                  <a:pt x="17048" y="5236"/>
                </a:cubicBezTo>
                <a:cubicBezTo>
                  <a:pt x="17053" y="5093"/>
                  <a:pt x="17043" y="4997"/>
                  <a:pt x="17021" y="4941"/>
                </a:cubicBezTo>
                <a:cubicBezTo>
                  <a:pt x="17010" y="4913"/>
                  <a:pt x="16995" y="4892"/>
                  <a:pt x="16977" y="4884"/>
                </a:cubicBezTo>
                <a:cubicBezTo>
                  <a:pt x="16958" y="4877"/>
                  <a:pt x="16938" y="4881"/>
                  <a:pt x="16912" y="4894"/>
                </a:cubicBezTo>
                <a:cubicBezTo>
                  <a:pt x="16860" y="4920"/>
                  <a:pt x="16798" y="4887"/>
                  <a:pt x="16742" y="4821"/>
                </a:cubicBezTo>
                <a:cubicBezTo>
                  <a:pt x="16573" y="4623"/>
                  <a:pt x="16429" y="4119"/>
                  <a:pt x="16555" y="3957"/>
                </a:cubicBezTo>
                <a:cubicBezTo>
                  <a:pt x="16589" y="3913"/>
                  <a:pt x="16644" y="3873"/>
                  <a:pt x="16703" y="3844"/>
                </a:cubicBezTo>
                <a:cubicBezTo>
                  <a:pt x="16762" y="3814"/>
                  <a:pt x="16825" y="3796"/>
                  <a:pt x="16880" y="3796"/>
                </a:cubicBezTo>
                <a:cubicBezTo>
                  <a:pt x="16991" y="3796"/>
                  <a:pt x="17108" y="3744"/>
                  <a:pt x="17139" y="3679"/>
                </a:cubicBezTo>
                <a:cubicBezTo>
                  <a:pt x="17237" y="3476"/>
                  <a:pt x="17013" y="3154"/>
                  <a:pt x="16833" y="3243"/>
                </a:cubicBezTo>
                <a:cubicBezTo>
                  <a:pt x="16614" y="3351"/>
                  <a:pt x="16402" y="3083"/>
                  <a:pt x="16486" y="2803"/>
                </a:cubicBezTo>
                <a:cubicBezTo>
                  <a:pt x="16528" y="2661"/>
                  <a:pt x="16488" y="2603"/>
                  <a:pt x="16367" y="2635"/>
                </a:cubicBezTo>
                <a:cubicBezTo>
                  <a:pt x="16266" y="2662"/>
                  <a:pt x="16037" y="2460"/>
                  <a:pt x="15859" y="2189"/>
                </a:cubicBezTo>
                <a:cubicBezTo>
                  <a:pt x="15774" y="2060"/>
                  <a:pt x="15712" y="1963"/>
                  <a:pt x="15644" y="1892"/>
                </a:cubicBezTo>
                <a:cubicBezTo>
                  <a:pt x="15441" y="1678"/>
                  <a:pt x="15177" y="1690"/>
                  <a:pt x="14041" y="1724"/>
                </a:cubicBezTo>
                <a:cubicBezTo>
                  <a:pt x="13916" y="1728"/>
                  <a:pt x="13753" y="1795"/>
                  <a:pt x="13680" y="1873"/>
                </a:cubicBezTo>
                <a:cubicBezTo>
                  <a:pt x="13659" y="1896"/>
                  <a:pt x="13633" y="1913"/>
                  <a:pt x="13601" y="1920"/>
                </a:cubicBezTo>
                <a:cubicBezTo>
                  <a:pt x="13505" y="1943"/>
                  <a:pt x="13363" y="1897"/>
                  <a:pt x="13187" y="1784"/>
                </a:cubicBezTo>
                <a:cubicBezTo>
                  <a:pt x="13083" y="1718"/>
                  <a:pt x="13000" y="1654"/>
                  <a:pt x="12933" y="1598"/>
                </a:cubicBezTo>
                <a:cubicBezTo>
                  <a:pt x="12932" y="1597"/>
                  <a:pt x="12931" y="1598"/>
                  <a:pt x="12930" y="1598"/>
                </a:cubicBezTo>
                <a:cubicBezTo>
                  <a:pt x="12730" y="1426"/>
                  <a:pt x="12697" y="1298"/>
                  <a:pt x="12822" y="1199"/>
                </a:cubicBezTo>
                <a:cubicBezTo>
                  <a:pt x="12984" y="1070"/>
                  <a:pt x="12970" y="672"/>
                  <a:pt x="12805" y="718"/>
                </a:cubicBezTo>
                <a:cubicBezTo>
                  <a:pt x="12731" y="739"/>
                  <a:pt x="12638" y="587"/>
                  <a:pt x="12597" y="383"/>
                </a:cubicBezTo>
                <a:lnTo>
                  <a:pt x="12521" y="13"/>
                </a:lnTo>
                <a:lnTo>
                  <a:pt x="10564" y="0"/>
                </a:lnTo>
                <a:lnTo>
                  <a:pt x="10559" y="0"/>
                </a:lnTo>
                <a:close/>
              </a:path>
            </a:pathLst>
          </a:custGeom>
          <a:ln w="12700">
            <a:miter lim="400000"/>
          </a:ln>
        </p:spPr>
      </p:pic>
      <p:pic>
        <p:nvPicPr>
          <p:cNvPr id="248" name="dune-horiz-logo-lg.png" descr="dune-horiz-logo-lg.png"/>
          <p:cNvPicPr>
            <a:picLocks noChangeAspect="1"/>
          </p:cNvPicPr>
          <p:nvPr/>
        </p:nvPicPr>
        <p:blipFill>
          <a:blip r:embed="rId6">
            <a:extLst/>
          </a:blip>
          <a:stretch>
            <a:fillRect/>
          </a:stretch>
        </p:blipFill>
        <p:spPr>
          <a:xfrm>
            <a:off x="7043067" y="3371624"/>
            <a:ext cx="4505447" cy="735891"/>
          </a:xfrm>
          <a:prstGeom prst="rect">
            <a:avLst/>
          </a:prstGeom>
          <a:ln w="12700">
            <a:miter lim="400000"/>
          </a:ln>
        </p:spPr>
      </p:pic>
      <p:pic>
        <p:nvPicPr>
          <p:cNvPr id="249" name="Untitled.tiff" descr="Untitled.tiff"/>
          <p:cNvPicPr>
            <a:picLocks noChangeAspect="1"/>
          </p:cNvPicPr>
          <p:nvPr/>
        </p:nvPicPr>
        <p:blipFill>
          <a:blip r:embed="rId7">
            <a:extLst/>
          </a:blip>
          <a:srcRect r="16439"/>
          <a:stretch>
            <a:fillRect/>
          </a:stretch>
        </p:blipFill>
        <p:spPr>
          <a:xfrm>
            <a:off x="8364720" y="4419070"/>
            <a:ext cx="2168659" cy="735891"/>
          </a:xfrm>
          <a:prstGeom prst="rect">
            <a:avLst/>
          </a:prstGeom>
          <a:ln w="12700">
            <a:miter lim="400000"/>
          </a:ln>
        </p:spPr>
      </p:pic>
      <p:sp>
        <p:nvSpPr>
          <p:cNvPr id="250" name="ExaStar simulations are essential to:…"/>
          <p:cNvSpPr txBox="1">
            <a:spLocks noGrp="1"/>
          </p:cNvSpPr>
          <p:nvPr>
            <p:ph type="body" sz="half" idx="1"/>
          </p:nvPr>
        </p:nvSpPr>
        <p:spPr>
          <a:xfrm>
            <a:off x="5707115" y="223749"/>
            <a:ext cx="6249991" cy="3893494"/>
          </a:xfrm>
          <a:prstGeom prst="rect">
            <a:avLst/>
          </a:prstGeom>
        </p:spPr>
        <p:txBody>
          <a:bodyPr vert="horz" wrap="square" lIns="26789" tIns="26789" rIns="26789" bIns="26789" numCol="1" anchor="t" anchorCtr="0" compatLnSpc="1">
            <a:prstTxWarp prst="textNoShape">
              <a:avLst/>
            </a:prstTxWarp>
            <a:noAutofit/>
          </a:bodyPr>
          <a:lstStyle/>
          <a:p>
            <a:pPr marL="161844" indent="-161844">
              <a:buClr>
                <a:srgbClr val="16884E"/>
              </a:buClr>
              <a:buSzPct val="100000"/>
            </a:pPr>
            <a:r>
              <a:rPr dirty="0" err="1"/>
              <a:t>ExaStar</a:t>
            </a:r>
            <a:r>
              <a:rPr dirty="0"/>
              <a:t> simulations are essential to:</a:t>
            </a:r>
          </a:p>
          <a:p>
            <a:pPr marL="642915" lvl="2" indent="-161844">
              <a:spcBef>
                <a:spcPts val="773"/>
              </a:spcBef>
              <a:buClr>
                <a:srgbClr val="16884E"/>
              </a:buClr>
              <a:buSzPct val="100000"/>
              <a:defRPr>
                <a:latin typeface="Helvetica"/>
                <a:ea typeface="Helvetica"/>
                <a:cs typeface="Helvetica"/>
                <a:sym typeface="Helvetica"/>
              </a:defRPr>
            </a:pPr>
            <a:r>
              <a:rPr dirty="0"/>
              <a:t>Guide future nuclear physics experimental programs</a:t>
            </a:r>
          </a:p>
          <a:p>
            <a:pPr marL="844941" lvl="3" indent="-161844">
              <a:spcBef>
                <a:spcPts val="773"/>
              </a:spcBef>
              <a:buClr>
                <a:srgbClr val="16884E"/>
              </a:buClr>
              <a:buSzPct val="100000"/>
              <a:defRPr>
                <a:latin typeface="Helvetica"/>
                <a:ea typeface="Helvetica"/>
                <a:cs typeface="Helvetica"/>
                <a:sym typeface="Helvetica"/>
              </a:defRPr>
            </a:pPr>
            <a:r>
              <a:rPr dirty="0"/>
              <a:t>siting the r-process directly impacts which rates are most important to measure</a:t>
            </a:r>
          </a:p>
          <a:p>
            <a:pPr marL="642915" lvl="2" indent="-161844">
              <a:spcBef>
                <a:spcPts val="773"/>
              </a:spcBef>
              <a:buClr>
                <a:srgbClr val="16884E"/>
              </a:buClr>
              <a:buSzPct val="100000"/>
              <a:defRPr>
                <a:latin typeface="Helvetica"/>
                <a:ea typeface="Helvetica"/>
                <a:cs typeface="Helvetica"/>
                <a:sym typeface="Helvetica"/>
              </a:defRPr>
            </a:pPr>
            <a:r>
              <a:rPr dirty="0"/>
              <a:t>Provide reliable templates for gravitational wave and neutrino detectors</a:t>
            </a:r>
          </a:p>
          <a:p>
            <a:pPr marL="844941" lvl="3" indent="-161844">
              <a:spcBef>
                <a:spcPts val="773"/>
              </a:spcBef>
              <a:buClr>
                <a:srgbClr val="16884E"/>
              </a:buClr>
              <a:buSzPct val="100000"/>
              <a:defRPr>
                <a:latin typeface="Helvetica"/>
                <a:ea typeface="Helvetica"/>
                <a:cs typeface="Helvetica"/>
                <a:sym typeface="Helvetica"/>
              </a:defRPr>
            </a:pPr>
            <a:r>
              <a:rPr dirty="0"/>
              <a:t>Low signal-to-noise requires templates for matching</a:t>
            </a:r>
          </a:p>
          <a:p>
            <a:pPr marL="642915" lvl="2" indent="-161844">
              <a:spcBef>
                <a:spcPts val="773"/>
              </a:spcBef>
              <a:buClr>
                <a:srgbClr val="16884E"/>
              </a:buClr>
              <a:buSzPct val="100000"/>
              <a:defRPr>
                <a:latin typeface="Helvetica"/>
                <a:ea typeface="Helvetica"/>
                <a:cs typeface="Helvetica"/>
                <a:sym typeface="Helvetica"/>
              </a:defRPr>
            </a:pPr>
            <a:r>
              <a:rPr dirty="0"/>
              <a:t>Interpret X-ray and gamma-ray observations </a:t>
            </a:r>
          </a:p>
        </p:txBody>
      </p:sp>
      <p:sp>
        <p:nvSpPr>
          <p:cNvPr id="251" name="ExaStar simulations will incorporate:…"/>
          <p:cNvSpPr txBox="1"/>
          <p:nvPr/>
        </p:nvSpPr>
        <p:spPr>
          <a:xfrm>
            <a:off x="385498" y="4033399"/>
            <a:ext cx="5894833" cy="30227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lstStyle/>
          <a:p>
            <a:pPr marL="161844" indent="-161844" defTabSz="910796">
              <a:lnSpc>
                <a:spcPct val="90000"/>
              </a:lnSpc>
              <a:spcBef>
                <a:spcPts val="1406"/>
              </a:spcBef>
              <a:buClr>
                <a:srgbClr val="16884E"/>
              </a:buClr>
              <a:buSzPct val="100000"/>
              <a:buChar char="•"/>
              <a:defRPr sz="2600">
                <a:uFill>
                  <a:solidFill>
                    <a:srgbClr val="000000"/>
                  </a:solidFill>
                </a:uFill>
                <a:latin typeface="Arial"/>
                <a:ea typeface="Arial"/>
                <a:cs typeface="Arial"/>
                <a:sym typeface="Arial"/>
              </a:defRPr>
            </a:pPr>
            <a:r>
              <a:rPr sz="1828" dirty="0" err="1"/>
              <a:t>ExaStar</a:t>
            </a:r>
            <a:r>
              <a:rPr sz="1828" dirty="0"/>
              <a:t> simulation</a:t>
            </a:r>
            <a:r>
              <a:rPr lang="en-US" sz="1828" dirty="0"/>
              <a:t>s will have connections to</a:t>
            </a:r>
            <a:r>
              <a:rPr sz="1828" dirty="0"/>
              <a:t>:</a:t>
            </a:r>
          </a:p>
          <a:p>
            <a:pPr marL="405170" lvl="1" indent="-161844" defTabSz="910796">
              <a:lnSpc>
                <a:spcPct val="90000"/>
              </a:lnSpc>
              <a:spcBef>
                <a:spcPts val="1406"/>
              </a:spcBef>
              <a:buClr>
                <a:srgbClr val="16884E"/>
              </a:buClr>
              <a:buSzPct val="100000"/>
              <a:buChar char="•"/>
              <a:defRPr sz="2600">
                <a:uFill>
                  <a:solidFill>
                    <a:srgbClr val="000000"/>
                  </a:solidFill>
                </a:uFill>
                <a:latin typeface="Arial"/>
                <a:ea typeface="Arial"/>
                <a:cs typeface="Arial"/>
                <a:sym typeface="Arial"/>
              </a:defRPr>
            </a:pPr>
            <a:r>
              <a:rPr sz="1828" dirty="0"/>
              <a:t>experimental nuclear physics data </a:t>
            </a:r>
          </a:p>
          <a:p>
            <a:pPr marL="405170" lvl="1" indent="-161844" defTabSz="910796">
              <a:lnSpc>
                <a:spcPct val="90000"/>
              </a:lnSpc>
              <a:spcBef>
                <a:spcPts val="1406"/>
              </a:spcBef>
              <a:buClr>
                <a:srgbClr val="16884E"/>
              </a:buClr>
              <a:buSzPct val="100000"/>
              <a:buChar char="•"/>
              <a:defRPr sz="2600">
                <a:uFill>
                  <a:solidFill>
                    <a:srgbClr val="000000"/>
                  </a:solidFill>
                </a:uFill>
                <a:latin typeface="Arial"/>
                <a:ea typeface="Arial"/>
                <a:cs typeface="Arial"/>
                <a:sym typeface="Arial"/>
              </a:defRPr>
            </a:pPr>
            <a:r>
              <a:rPr sz="1828" dirty="0"/>
              <a:t>satellite observations of astrophysical phenomena</a:t>
            </a:r>
          </a:p>
          <a:p>
            <a:pPr marL="405170" lvl="1" indent="-161844" defTabSz="910796">
              <a:lnSpc>
                <a:spcPct val="90000"/>
              </a:lnSpc>
              <a:spcBef>
                <a:spcPts val="1406"/>
              </a:spcBef>
              <a:buClr>
                <a:srgbClr val="16884E"/>
              </a:buClr>
              <a:buSzPct val="100000"/>
              <a:buChar char="•"/>
              <a:defRPr sz="2600">
                <a:uFill>
                  <a:solidFill>
                    <a:srgbClr val="000000"/>
                  </a:solidFill>
                </a:uFill>
                <a:latin typeface="Arial"/>
                <a:ea typeface="Arial"/>
                <a:cs typeface="Arial"/>
                <a:sym typeface="Arial"/>
              </a:defRPr>
            </a:pPr>
            <a:r>
              <a:rPr sz="1828" dirty="0"/>
              <a:t>GW detections</a:t>
            </a:r>
          </a:p>
          <a:p>
            <a:pPr marL="405170" lvl="1" indent="-161844" defTabSz="910796">
              <a:lnSpc>
                <a:spcPct val="90000"/>
              </a:lnSpc>
              <a:spcBef>
                <a:spcPts val="1406"/>
              </a:spcBef>
              <a:buClr>
                <a:srgbClr val="16884E"/>
              </a:buClr>
              <a:buSzPct val="100000"/>
              <a:buChar char="•"/>
              <a:defRPr sz="2600">
                <a:uFill>
                  <a:solidFill>
                    <a:srgbClr val="000000"/>
                  </a:solidFill>
                </a:uFill>
                <a:latin typeface="Arial"/>
                <a:ea typeface="Arial"/>
                <a:cs typeface="Arial"/>
                <a:sym typeface="Arial"/>
              </a:defRPr>
            </a:pPr>
            <a:r>
              <a:rPr sz="1828" dirty="0"/>
              <a:t>neutrino experimental data, including solar and reactor experiments</a:t>
            </a:r>
            <a:r>
              <a:rPr lang="en-US" sz="1828" dirty="0"/>
              <a:t> </a:t>
            </a:r>
            <a:r>
              <a:rPr sz="1828" dirty="0"/>
              <a:t>to improve predictive power</a:t>
            </a:r>
          </a:p>
        </p:txBody>
      </p:sp>
      <p:pic>
        <p:nvPicPr>
          <p:cNvPr id="242" name="image1.png" descr="image1.png"/>
          <p:cNvPicPr>
            <a:picLocks noChangeAspect="1"/>
          </p:cNvPicPr>
          <p:nvPr/>
        </p:nvPicPr>
        <p:blipFill>
          <a:blip r:embed="rId8">
            <a:extLst/>
          </a:blip>
          <a:stretch>
            <a:fillRect/>
          </a:stretch>
        </p:blipFill>
        <p:spPr>
          <a:xfrm>
            <a:off x="3477963" y="1582448"/>
            <a:ext cx="2420310" cy="2251212"/>
          </a:xfrm>
          <a:prstGeom prst="rect">
            <a:avLst/>
          </a:prstGeom>
          <a:ln w="12700">
            <a:miter lim="400000"/>
          </a:ln>
        </p:spPr>
      </p:pic>
      <p:pic>
        <p:nvPicPr>
          <p:cNvPr id="14" name="Picture 13">
            <a:extLst>
              <a:ext uri="{FF2B5EF4-FFF2-40B4-BE49-F238E27FC236}">
                <a16:creationId xmlns:a16="http://schemas.microsoft.com/office/drawing/2014/main" id="{0BF796BE-D9CD-F640-9241-26E2AE056C57}"/>
              </a:ext>
            </a:extLst>
          </p:cNvPr>
          <p:cNvPicPr>
            <a:picLocks noChangeAspect="1"/>
          </p:cNvPicPr>
          <p:nvPr/>
        </p:nvPicPr>
        <p:blipFill>
          <a:blip r:embed="rId9"/>
          <a:stretch>
            <a:fillRect/>
          </a:stretch>
        </p:blipFill>
        <p:spPr>
          <a:xfrm>
            <a:off x="474493" y="129523"/>
            <a:ext cx="1504575" cy="786776"/>
          </a:xfrm>
          <a:prstGeom prst="rect">
            <a:avLst/>
          </a:prstGeom>
        </p:spPr>
      </p:pic>
    </p:spTree>
    <p:extLst>
      <p:ext uri="{BB962C8B-B14F-4D97-AF65-F5344CB8AC3E}">
        <p14:creationId xmlns:p14="http://schemas.microsoft.com/office/powerpoint/2010/main" val="123410071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Oval"/>
          <p:cNvSpPr/>
          <p:nvPr/>
        </p:nvSpPr>
        <p:spPr>
          <a:xfrm>
            <a:off x="6259360" y="2115883"/>
            <a:ext cx="3708158" cy="3067652"/>
          </a:xfrm>
          <a:prstGeom prst="ellipse">
            <a:avLst/>
          </a:prstGeom>
          <a:solidFill>
            <a:srgbClr val="0433FF">
              <a:alpha val="12424"/>
            </a:srgbClr>
          </a:solidFill>
          <a:ln w="241300">
            <a:solidFill>
              <a:srgbClr val="000000"/>
            </a:solidFill>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254" name="Oval"/>
          <p:cNvSpPr/>
          <p:nvPr/>
        </p:nvSpPr>
        <p:spPr>
          <a:xfrm>
            <a:off x="4126535" y="4061918"/>
            <a:ext cx="3708158" cy="3067652"/>
          </a:xfrm>
          <a:prstGeom prst="ellipse">
            <a:avLst/>
          </a:prstGeom>
          <a:solidFill>
            <a:srgbClr val="0433FF">
              <a:alpha val="12424"/>
            </a:srgbClr>
          </a:solid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255" name="Oval"/>
          <p:cNvSpPr/>
          <p:nvPr/>
        </p:nvSpPr>
        <p:spPr>
          <a:xfrm>
            <a:off x="1214695" y="3161655"/>
            <a:ext cx="3708158" cy="3067652"/>
          </a:xfrm>
          <a:prstGeom prst="ellipse">
            <a:avLst/>
          </a:prstGeom>
          <a:solidFill>
            <a:srgbClr val="0433FF">
              <a:alpha val="12424"/>
            </a:srgbClr>
          </a:solid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256" name="Oval"/>
          <p:cNvSpPr/>
          <p:nvPr/>
        </p:nvSpPr>
        <p:spPr>
          <a:xfrm>
            <a:off x="1393989" y="423857"/>
            <a:ext cx="3708158" cy="3067652"/>
          </a:xfrm>
          <a:prstGeom prst="ellipse">
            <a:avLst/>
          </a:prstGeom>
          <a:solidFill>
            <a:srgbClr val="0433FF">
              <a:alpha val="12424"/>
            </a:srgbClr>
          </a:solid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257" name="Oval"/>
          <p:cNvSpPr/>
          <p:nvPr/>
        </p:nvSpPr>
        <p:spPr>
          <a:xfrm>
            <a:off x="4295283" y="-103249"/>
            <a:ext cx="3708158" cy="3067652"/>
          </a:xfrm>
          <a:prstGeom prst="ellipse">
            <a:avLst/>
          </a:prstGeom>
          <a:solidFill>
            <a:srgbClr val="0433FF">
              <a:alpha val="12424"/>
            </a:srgbClr>
          </a:solid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258" name="radiation"/>
          <p:cNvSpPr txBox="1"/>
          <p:nvPr/>
        </p:nvSpPr>
        <p:spPr>
          <a:xfrm>
            <a:off x="7394529" y="4459781"/>
            <a:ext cx="1046761"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latin typeface="Helvetica"/>
                <a:ea typeface="Helvetica"/>
                <a:cs typeface="Helvetica"/>
                <a:sym typeface="Helvetica"/>
              </a:defRPr>
            </a:lvl1pPr>
          </a:lstStyle>
          <a:p>
            <a:r>
              <a:t>radiation</a:t>
            </a:r>
          </a:p>
        </p:txBody>
      </p:sp>
      <p:sp>
        <p:nvSpPr>
          <p:cNvPr id="259" name="Equation of State Module…"/>
          <p:cNvSpPr/>
          <p:nvPr/>
        </p:nvSpPr>
        <p:spPr>
          <a:xfrm>
            <a:off x="4852589" y="4899686"/>
            <a:ext cx="2256050" cy="549238"/>
          </a:xfrm>
          <a:prstGeom prst="rect">
            <a:avLst/>
          </a:prstGeom>
          <a:solidFill>
            <a:srgbClr val="531B93">
              <a:alpha val="14892"/>
            </a:srgbClr>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p>
            <a:pPr>
              <a:defRPr sz="1900" b="1">
                <a:latin typeface="Helvetica"/>
                <a:ea typeface="Helvetica"/>
                <a:cs typeface="Helvetica"/>
                <a:sym typeface="Helvetica"/>
              </a:defRPr>
            </a:pPr>
            <a:r>
              <a:rPr sz="1336"/>
              <a:t>Equation of State Module</a:t>
            </a:r>
          </a:p>
          <a:p>
            <a:pPr>
              <a:defRPr sz="1900"/>
            </a:pPr>
            <a:r>
              <a:rPr sz="1336"/>
              <a:t>local, tabulated</a:t>
            </a:r>
          </a:p>
        </p:txBody>
      </p:sp>
      <p:sp>
        <p:nvSpPr>
          <p:cNvPr id="260" name="microphysics"/>
          <p:cNvSpPr txBox="1"/>
          <p:nvPr/>
        </p:nvSpPr>
        <p:spPr>
          <a:xfrm>
            <a:off x="4801900" y="6348505"/>
            <a:ext cx="1559722"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latin typeface="Helvetica"/>
                <a:ea typeface="Helvetica"/>
                <a:cs typeface="Helvetica"/>
                <a:sym typeface="Helvetica"/>
              </a:defRPr>
            </a:lvl1pPr>
          </a:lstStyle>
          <a:p>
            <a:r>
              <a:t>microphysics</a:t>
            </a:r>
          </a:p>
        </p:txBody>
      </p:sp>
      <p:sp>
        <p:nvSpPr>
          <p:cNvPr id="261" name="gravity"/>
          <p:cNvSpPr txBox="1"/>
          <p:nvPr/>
        </p:nvSpPr>
        <p:spPr>
          <a:xfrm>
            <a:off x="2501494" y="5633704"/>
            <a:ext cx="828753"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latin typeface="Helvetica"/>
                <a:ea typeface="Helvetica"/>
                <a:cs typeface="Helvetica"/>
                <a:sym typeface="Helvetica"/>
              </a:defRPr>
            </a:lvl1pPr>
          </a:lstStyle>
          <a:p>
            <a:r>
              <a:t>gravity</a:t>
            </a:r>
          </a:p>
        </p:txBody>
      </p:sp>
      <p:sp>
        <p:nvSpPr>
          <p:cNvPr id="262" name="dynamics"/>
          <p:cNvSpPr txBox="1"/>
          <p:nvPr/>
        </p:nvSpPr>
        <p:spPr>
          <a:xfrm>
            <a:off x="2559831" y="648622"/>
            <a:ext cx="1136530"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latin typeface="Helvetica"/>
                <a:ea typeface="Helvetica"/>
                <a:cs typeface="Helvetica"/>
                <a:sym typeface="Helvetica"/>
              </a:defRPr>
            </a:lvl1pPr>
          </a:lstStyle>
          <a:p>
            <a:r>
              <a:t>dynamics</a:t>
            </a:r>
          </a:p>
        </p:txBody>
      </p:sp>
      <p:sp>
        <p:nvSpPr>
          <p:cNvPr id="263" name="reactions"/>
          <p:cNvSpPr txBox="1"/>
          <p:nvPr/>
        </p:nvSpPr>
        <p:spPr>
          <a:xfrm>
            <a:off x="5573100" y="413014"/>
            <a:ext cx="1098058"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latin typeface="Helvetica"/>
                <a:ea typeface="Helvetica"/>
                <a:cs typeface="Helvetica"/>
                <a:sym typeface="Helvetica"/>
              </a:defRPr>
            </a:lvl1pPr>
          </a:lstStyle>
          <a:p>
            <a:r>
              <a:t>reactions</a:t>
            </a:r>
          </a:p>
        </p:txBody>
      </p:sp>
      <p:sp>
        <p:nvSpPr>
          <p:cNvPr id="264" name="block-structured adaptive mesh…"/>
          <p:cNvSpPr/>
          <p:nvPr/>
        </p:nvSpPr>
        <p:spPr>
          <a:xfrm>
            <a:off x="4163057" y="2437890"/>
            <a:ext cx="2457818" cy="2301180"/>
          </a:xfrm>
          <a:prstGeom prst="ellipse">
            <a:avLst/>
          </a:prstGeom>
          <a:solidFill>
            <a:schemeClr val="accent5">
              <a:hueOff val="-522602"/>
              <a:satOff val="-6700"/>
              <a:lumOff val="-22320"/>
            </a:schemeClr>
          </a:solidFill>
          <a:ln w="12700">
            <a:miter lim="400000"/>
          </a:ln>
          <a:effectLst>
            <a:outerShdw blurRad="381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p>
            <a:pPr>
              <a:defRPr sz="2800" b="1">
                <a:solidFill>
                  <a:srgbClr val="FFFFFF"/>
                </a:solidFill>
                <a:latin typeface="Helvetica"/>
                <a:ea typeface="Helvetica"/>
                <a:cs typeface="Helvetica"/>
                <a:sym typeface="Helvetica"/>
              </a:defRPr>
            </a:pPr>
            <a:r>
              <a:rPr sz="1969"/>
              <a:t>block-structured adaptive mesh</a:t>
            </a:r>
          </a:p>
          <a:p>
            <a:pPr>
              <a:defRPr sz="2800" b="1">
                <a:solidFill>
                  <a:srgbClr val="FFFFFF"/>
                </a:solidFill>
                <a:latin typeface="Helvetica"/>
                <a:ea typeface="Helvetica"/>
                <a:cs typeface="Helvetica"/>
                <a:sym typeface="Helvetica"/>
              </a:defRPr>
            </a:pPr>
            <a:r>
              <a:rPr sz="1969"/>
              <a:t>refinement</a:t>
            </a:r>
          </a:p>
        </p:txBody>
      </p:sp>
      <p:sp>
        <p:nvSpPr>
          <p:cNvPr id="265" name="Two-moment Transport…"/>
          <p:cNvSpPr/>
          <p:nvPr/>
        </p:nvSpPr>
        <p:spPr>
          <a:xfrm>
            <a:off x="6960507" y="2626827"/>
            <a:ext cx="2562364" cy="849995"/>
          </a:xfrm>
          <a:prstGeom prst="rect">
            <a:avLst/>
          </a:prstGeom>
          <a:solidFill>
            <a:srgbClr val="531B93">
              <a:alpha val="14892"/>
            </a:srgbClr>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p>
            <a:pPr>
              <a:defRPr sz="1900" b="1">
                <a:latin typeface="Helvetica"/>
                <a:ea typeface="Helvetica"/>
                <a:cs typeface="Helvetica"/>
                <a:sym typeface="Helvetica"/>
              </a:defRPr>
            </a:pPr>
            <a:r>
              <a:rPr sz="1336"/>
              <a:t>Two-moment Transport</a:t>
            </a:r>
          </a:p>
          <a:p>
            <a:pPr>
              <a:defRPr sz="1900"/>
            </a:pPr>
            <a:r>
              <a:rPr sz="1336"/>
              <a:t>Semi-implicit Discontinuous Galerkin methods</a:t>
            </a:r>
          </a:p>
        </p:txBody>
      </p:sp>
      <p:sp>
        <p:nvSpPr>
          <p:cNvPr id="266" name="Opacity Module…"/>
          <p:cNvSpPr/>
          <p:nvPr/>
        </p:nvSpPr>
        <p:spPr>
          <a:xfrm>
            <a:off x="4852589" y="5664222"/>
            <a:ext cx="2256050" cy="549238"/>
          </a:xfrm>
          <a:prstGeom prst="rect">
            <a:avLst/>
          </a:prstGeom>
          <a:solidFill>
            <a:srgbClr val="531B93">
              <a:alpha val="14892"/>
            </a:srgbClr>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p>
            <a:pPr>
              <a:defRPr sz="1900" b="1">
                <a:latin typeface="Helvetica"/>
                <a:ea typeface="Helvetica"/>
                <a:cs typeface="Helvetica"/>
                <a:sym typeface="Helvetica"/>
              </a:defRPr>
            </a:pPr>
            <a:r>
              <a:rPr sz="1336"/>
              <a:t>Opacity Module</a:t>
            </a:r>
          </a:p>
          <a:p>
            <a:pPr>
              <a:defRPr sz="1900"/>
            </a:pPr>
            <a:r>
              <a:rPr sz="1336"/>
              <a:t>tabulated, scattering kernels </a:t>
            </a:r>
          </a:p>
        </p:txBody>
      </p:sp>
      <p:sp>
        <p:nvSpPr>
          <p:cNvPr id="267" name="Boltzmann Transport…"/>
          <p:cNvSpPr/>
          <p:nvPr/>
        </p:nvSpPr>
        <p:spPr>
          <a:xfrm>
            <a:off x="6983705" y="3636744"/>
            <a:ext cx="2515969" cy="654623"/>
          </a:xfrm>
          <a:prstGeom prst="rect">
            <a:avLst/>
          </a:prstGeom>
          <a:solidFill>
            <a:srgbClr val="531B93">
              <a:alpha val="14892"/>
            </a:srgbClr>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p>
            <a:pPr>
              <a:defRPr sz="1900" b="1">
                <a:latin typeface="Helvetica"/>
                <a:ea typeface="Helvetica"/>
                <a:cs typeface="Helvetica"/>
                <a:sym typeface="Helvetica"/>
              </a:defRPr>
            </a:pPr>
            <a:r>
              <a:rPr sz="1336"/>
              <a:t>Boltzmann Transport</a:t>
            </a:r>
          </a:p>
          <a:p>
            <a:pPr>
              <a:defRPr sz="1900"/>
            </a:pPr>
            <a:r>
              <a:rPr sz="1336"/>
              <a:t>Implicit Monte Carlo methods</a:t>
            </a:r>
          </a:p>
        </p:txBody>
      </p:sp>
      <p:sp>
        <p:nvSpPr>
          <p:cNvPr id="268" name="Nuclear Reaction Networks…"/>
          <p:cNvSpPr/>
          <p:nvPr/>
        </p:nvSpPr>
        <p:spPr>
          <a:xfrm>
            <a:off x="5069972" y="923983"/>
            <a:ext cx="2515969" cy="549238"/>
          </a:xfrm>
          <a:prstGeom prst="rect">
            <a:avLst/>
          </a:prstGeom>
          <a:solidFill>
            <a:srgbClr val="531B93">
              <a:alpha val="14892"/>
            </a:srgbClr>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p>
            <a:pPr>
              <a:defRPr sz="1900" b="1">
                <a:latin typeface="Helvetica"/>
                <a:ea typeface="Helvetica"/>
                <a:cs typeface="Helvetica"/>
                <a:sym typeface="Helvetica"/>
              </a:defRPr>
            </a:pPr>
            <a:r>
              <a:rPr sz="1336"/>
              <a:t>Nuclear Reaction Networks</a:t>
            </a:r>
          </a:p>
          <a:p>
            <a:pPr>
              <a:defRPr sz="1900"/>
            </a:pPr>
            <a:r>
              <a:rPr sz="1336"/>
              <a:t>sparse stiff linear systems</a:t>
            </a:r>
          </a:p>
        </p:txBody>
      </p:sp>
      <p:sp>
        <p:nvSpPr>
          <p:cNvPr id="269" name="Compressible Hydrodynamics…"/>
          <p:cNvSpPr/>
          <p:nvPr/>
        </p:nvSpPr>
        <p:spPr>
          <a:xfrm>
            <a:off x="1843123" y="1351413"/>
            <a:ext cx="2586044" cy="549239"/>
          </a:xfrm>
          <a:prstGeom prst="rect">
            <a:avLst/>
          </a:prstGeom>
          <a:solidFill>
            <a:srgbClr val="531B93">
              <a:alpha val="14892"/>
            </a:srgbClr>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p>
            <a:pPr>
              <a:defRPr sz="1900" b="1">
                <a:latin typeface="Helvetica"/>
                <a:ea typeface="Helvetica"/>
                <a:cs typeface="Helvetica"/>
                <a:sym typeface="Helvetica"/>
              </a:defRPr>
            </a:pPr>
            <a:r>
              <a:rPr sz="1336"/>
              <a:t>Compressible Hydrodynamics</a:t>
            </a:r>
          </a:p>
          <a:p>
            <a:pPr>
              <a:defRPr sz="1900"/>
            </a:pPr>
            <a:r>
              <a:rPr sz="1336"/>
              <a:t>Finite Volume Godunov methods</a:t>
            </a:r>
          </a:p>
        </p:txBody>
      </p:sp>
      <p:sp>
        <p:nvSpPr>
          <p:cNvPr id="270" name="Lagrangian tracer Particles…"/>
          <p:cNvSpPr/>
          <p:nvPr/>
        </p:nvSpPr>
        <p:spPr>
          <a:xfrm>
            <a:off x="4891378" y="1676397"/>
            <a:ext cx="2515969" cy="534571"/>
          </a:xfrm>
          <a:prstGeom prst="rect">
            <a:avLst/>
          </a:prstGeom>
          <a:solidFill>
            <a:srgbClr val="531B93">
              <a:alpha val="14892"/>
            </a:srgbClr>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p>
            <a:pPr>
              <a:defRPr sz="1900" b="1">
                <a:latin typeface="Helvetica"/>
                <a:ea typeface="Helvetica"/>
                <a:cs typeface="Helvetica"/>
                <a:sym typeface="Helvetica"/>
              </a:defRPr>
            </a:pPr>
            <a:r>
              <a:rPr sz="1336"/>
              <a:t>Lagrangian tracer Particles</a:t>
            </a:r>
          </a:p>
          <a:p>
            <a:pPr>
              <a:defRPr sz="1900"/>
            </a:pPr>
            <a:r>
              <a:rPr sz="1336"/>
              <a:t>for post-processing</a:t>
            </a:r>
          </a:p>
        </p:txBody>
      </p:sp>
      <p:sp>
        <p:nvSpPr>
          <p:cNvPr id="271" name="Approximate relativity…"/>
          <p:cNvSpPr/>
          <p:nvPr/>
        </p:nvSpPr>
        <p:spPr>
          <a:xfrm>
            <a:off x="1709571" y="3858740"/>
            <a:ext cx="2515969" cy="786715"/>
          </a:xfrm>
          <a:prstGeom prst="rect">
            <a:avLst/>
          </a:prstGeom>
          <a:solidFill>
            <a:srgbClr val="531B93">
              <a:alpha val="14892"/>
            </a:srgbClr>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p>
            <a:pPr>
              <a:defRPr sz="1900" b="1">
                <a:latin typeface="Helvetica"/>
                <a:ea typeface="Helvetica"/>
                <a:cs typeface="Helvetica"/>
                <a:sym typeface="Helvetica"/>
              </a:defRPr>
            </a:pPr>
            <a:r>
              <a:rPr sz="1336"/>
              <a:t>Approximate relativity</a:t>
            </a:r>
          </a:p>
          <a:p>
            <a:pPr>
              <a:defRPr sz="1900"/>
            </a:pPr>
            <a:r>
              <a:rPr sz="1336"/>
              <a:t>Conformally flat approx.</a:t>
            </a:r>
          </a:p>
          <a:p>
            <a:pPr>
              <a:defRPr sz="1900"/>
            </a:pPr>
            <a:r>
              <a:rPr sz="1336"/>
              <a:t>Elliptic eq w/ multigrid methods</a:t>
            </a:r>
          </a:p>
        </p:txBody>
      </p:sp>
      <p:sp>
        <p:nvSpPr>
          <p:cNvPr id="272" name="magnetohydrodynamics"/>
          <p:cNvSpPr/>
          <p:nvPr/>
        </p:nvSpPr>
        <p:spPr>
          <a:xfrm>
            <a:off x="1878160" y="2156519"/>
            <a:ext cx="2515969" cy="437555"/>
          </a:xfrm>
          <a:prstGeom prst="rect">
            <a:avLst/>
          </a:prstGeom>
          <a:solidFill>
            <a:schemeClr val="accent5">
              <a:hueOff val="-176146"/>
              <a:satOff val="3665"/>
              <a:lumOff val="-13986"/>
              <a:alpha val="26000"/>
            </a:schemeClr>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defRPr sz="1900" b="1">
                <a:latin typeface="Helvetica"/>
                <a:ea typeface="Helvetica"/>
                <a:cs typeface="Helvetica"/>
                <a:sym typeface="Helvetica"/>
              </a:defRPr>
            </a:lvl1pPr>
          </a:lstStyle>
          <a:p>
            <a:r>
              <a:rPr sz="1336"/>
              <a:t>magnetohydrodynamics</a:t>
            </a:r>
          </a:p>
        </p:txBody>
      </p:sp>
      <p:sp>
        <p:nvSpPr>
          <p:cNvPr id="273" name="Full general relativity…"/>
          <p:cNvSpPr/>
          <p:nvPr/>
        </p:nvSpPr>
        <p:spPr>
          <a:xfrm>
            <a:off x="1739353" y="4837833"/>
            <a:ext cx="2515969" cy="654623"/>
          </a:xfrm>
          <a:prstGeom prst="rect">
            <a:avLst/>
          </a:prstGeom>
          <a:solidFill>
            <a:schemeClr val="accent5">
              <a:hueOff val="-176146"/>
              <a:satOff val="3665"/>
              <a:lumOff val="-13986"/>
              <a:alpha val="26000"/>
            </a:schemeClr>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p>
            <a:pPr>
              <a:defRPr sz="1900" b="1">
                <a:latin typeface="Helvetica"/>
                <a:ea typeface="Helvetica"/>
                <a:cs typeface="Helvetica"/>
                <a:sym typeface="Helvetica"/>
              </a:defRPr>
            </a:pPr>
            <a:r>
              <a:rPr sz="1336"/>
              <a:t>Full general relativity</a:t>
            </a:r>
          </a:p>
          <a:p>
            <a:pPr>
              <a:defRPr sz="1900"/>
            </a:pPr>
            <a:r>
              <a:rPr sz="1336"/>
              <a:t>DG methods for Einstein Eq.</a:t>
            </a:r>
          </a:p>
        </p:txBody>
      </p:sp>
      <p:sp>
        <p:nvSpPr>
          <p:cNvPr id="274" name="ExaStar…"/>
          <p:cNvSpPr txBox="1"/>
          <p:nvPr/>
        </p:nvSpPr>
        <p:spPr>
          <a:xfrm>
            <a:off x="8371640" y="540240"/>
            <a:ext cx="1952459" cy="955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5600" b="1">
                <a:latin typeface="Helvetica"/>
                <a:ea typeface="Helvetica"/>
                <a:cs typeface="Helvetica"/>
                <a:sym typeface="Helvetica"/>
              </a:defRPr>
            </a:pPr>
            <a:r>
              <a:rPr sz="3937"/>
              <a:t>ExaStar</a:t>
            </a:r>
          </a:p>
          <a:p>
            <a:pPr>
              <a:defRPr b="1">
                <a:latin typeface="Helvetica"/>
                <a:ea typeface="Helvetica"/>
                <a:cs typeface="Helvetica"/>
                <a:sym typeface="Helvetica"/>
              </a:defRPr>
            </a:pPr>
            <a:r>
              <a:t>multiphysics</a:t>
            </a:r>
          </a:p>
        </p:txBody>
      </p:sp>
      <p:sp>
        <p:nvSpPr>
          <p:cNvPr id="275" name="radiation transport…"/>
          <p:cNvSpPr txBox="1"/>
          <p:nvPr/>
        </p:nvSpPr>
        <p:spPr>
          <a:xfrm>
            <a:off x="9767900" y="5392773"/>
            <a:ext cx="1952460" cy="1180131"/>
          </a:xfrm>
          <a:prstGeom prst="rect">
            <a:avLst/>
          </a:prstGeom>
          <a:ln w="63500">
            <a:solidFill>
              <a:srgbClr val="FF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l"/>
            <a:r>
              <a:t>radiation transport</a:t>
            </a:r>
          </a:p>
          <a:p>
            <a:pPr algn="l"/>
            <a:r>
              <a:t>will be &gt;90% of all</a:t>
            </a:r>
          </a:p>
          <a:p>
            <a:pPr algn="l"/>
            <a:r>
              <a:t>FLOPs in </a:t>
            </a:r>
          </a:p>
          <a:p>
            <a:pPr algn="l"/>
            <a:r>
              <a:t>challenge problem</a:t>
            </a:r>
          </a:p>
        </p:txBody>
      </p:sp>
      <p:sp>
        <p:nvSpPr>
          <p:cNvPr id="276" name="Line"/>
          <p:cNvSpPr/>
          <p:nvPr/>
        </p:nvSpPr>
        <p:spPr>
          <a:xfrm flipH="1" flipV="1">
            <a:off x="9567866" y="4800153"/>
            <a:ext cx="367859" cy="562440"/>
          </a:xfrm>
          <a:prstGeom prst="line">
            <a:avLst/>
          </a:prstGeom>
          <a:ln w="63500">
            <a:solidFill>
              <a:srgbClr val="000000"/>
            </a:solidFill>
            <a:miter lim="400000"/>
            <a:tailEnd type="triangle"/>
          </a:ln>
        </p:spPr>
        <p:txBody>
          <a:bodyPr lIns="35719" tIns="35719" rIns="35719" bIns="35719" anchor="ctr"/>
          <a:lstStyle/>
          <a:p>
            <a:pPr>
              <a:defRPr sz="2400"/>
            </a:pPr>
            <a:endParaRPr sz="1687"/>
          </a:p>
        </p:txBody>
      </p:sp>
      <p:pic>
        <p:nvPicPr>
          <p:cNvPr id="26" name="Picture 25">
            <a:extLst>
              <a:ext uri="{FF2B5EF4-FFF2-40B4-BE49-F238E27FC236}">
                <a16:creationId xmlns:a16="http://schemas.microsoft.com/office/drawing/2014/main" id="{D8C43E74-C899-294A-A9C0-7A10219AE26D}"/>
              </a:ext>
            </a:extLst>
          </p:cNvPr>
          <p:cNvPicPr>
            <a:picLocks noChangeAspect="1"/>
          </p:cNvPicPr>
          <p:nvPr/>
        </p:nvPicPr>
        <p:blipFill>
          <a:blip r:embed="rId2"/>
          <a:stretch>
            <a:fillRect/>
          </a:stretch>
        </p:blipFill>
        <p:spPr>
          <a:xfrm>
            <a:off x="474493" y="129523"/>
            <a:ext cx="1504575" cy="786776"/>
          </a:xfrm>
          <a:prstGeom prst="rect">
            <a:avLst/>
          </a:prstGeom>
        </p:spPr>
      </p:pic>
    </p:spTree>
    <p:extLst>
      <p:ext uri="{BB962C8B-B14F-4D97-AF65-F5344CB8AC3E}">
        <p14:creationId xmlns:p14="http://schemas.microsoft.com/office/powerpoint/2010/main" val="333278088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A28F6-2E4E-E349-AF36-B3121DA85080}"/>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365457EF-DC0D-C147-93EA-A35EBF786CD8}"/>
              </a:ext>
            </a:extLst>
          </p:cNvPr>
          <p:cNvSpPr>
            <a:spLocks noGrp="1"/>
          </p:cNvSpPr>
          <p:nvPr>
            <p:ph idx="1"/>
          </p:nvPr>
        </p:nvSpPr>
        <p:spPr>
          <a:xfrm>
            <a:off x="344378" y="1116874"/>
            <a:ext cx="11372771" cy="4047778"/>
          </a:xfrm>
        </p:spPr>
        <p:txBody>
          <a:bodyPr/>
          <a:lstStyle/>
          <a:p>
            <a:r>
              <a:rPr lang="en-US" dirty="0"/>
              <a:t>A GPU-enabled FLASH code on Summit is capable of performing high-fidelity reactive flow calculations of supernovae that allow us to directly confront observations.</a:t>
            </a:r>
          </a:p>
          <a:p>
            <a:r>
              <a:rPr lang="en-US" dirty="0"/>
              <a:t>This OLCF CAAR-enabled work is being directly fed into ECP (</a:t>
            </a:r>
            <a:r>
              <a:rPr lang="en-US" dirty="0" err="1"/>
              <a:t>ExaStar</a:t>
            </a:r>
            <a:r>
              <a:rPr lang="en-US" dirty="0"/>
              <a:t>) development on FLASH/CLASH.</a:t>
            </a:r>
          </a:p>
          <a:p>
            <a:r>
              <a:rPr lang="en-US" dirty="0" err="1"/>
              <a:t>Exascale</a:t>
            </a:r>
            <a:r>
              <a:rPr lang="en-US" dirty="0"/>
              <a:t> aim: Produce high-fidelity, fully coupled simulations of supernova explosions and neutron star mergers that can be directly compared to observations of photons, neutrinos, and gravitational waves from these explosive events.</a:t>
            </a:r>
          </a:p>
        </p:txBody>
      </p:sp>
      <p:sp>
        <p:nvSpPr>
          <p:cNvPr id="4" name="Rectangle 3">
            <a:extLst>
              <a:ext uri="{FF2B5EF4-FFF2-40B4-BE49-F238E27FC236}">
                <a16:creationId xmlns:a16="http://schemas.microsoft.com/office/drawing/2014/main" id="{17DB9DE3-DE3C-A940-951D-E21FFB170F57}"/>
              </a:ext>
            </a:extLst>
          </p:cNvPr>
          <p:cNvSpPr/>
          <p:nvPr/>
        </p:nvSpPr>
        <p:spPr>
          <a:xfrm>
            <a:off x="3691466" y="5609562"/>
            <a:ext cx="8314267" cy="1200329"/>
          </a:xfrm>
          <a:prstGeom prst="rect">
            <a:avLst/>
          </a:prstGeom>
        </p:spPr>
        <p:txBody>
          <a:bodyPr wrap="square">
            <a:spAutoFit/>
          </a:bodyPr>
          <a:lstStyle/>
          <a:p>
            <a:r>
              <a:rPr lang="en-US" dirty="0"/>
              <a:t>This research used resources of the Oak Ridge Leadership Computing Facility at the Oak Ridge National Laboratory, which is supported by the Office of Science of the U.S. Department of Energy under Contract No. DE-AC05-00OR22725. </a:t>
            </a:r>
          </a:p>
        </p:txBody>
      </p:sp>
    </p:spTree>
    <p:extLst>
      <p:ext uri="{BB962C8B-B14F-4D97-AF65-F5344CB8AC3E}">
        <p14:creationId xmlns:p14="http://schemas.microsoft.com/office/powerpoint/2010/main" val="318727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image.png" descr="image.png"/>
          <p:cNvPicPr>
            <a:picLocks/>
          </p:cNvPicPr>
          <p:nvPr/>
        </p:nvPicPr>
        <p:blipFill>
          <a:blip r:embed="rId2">
            <a:extLst/>
          </a:blip>
          <a:stretch>
            <a:fillRect/>
          </a:stretch>
        </p:blipFill>
        <p:spPr>
          <a:xfrm>
            <a:off x="1727150" y="125015"/>
            <a:ext cx="4402336" cy="5840016"/>
          </a:xfrm>
          <a:prstGeom prst="rect">
            <a:avLst/>
          </a:prstGeom>
          <a:ln w="12700">
            <a:miter lim="400000"/>
          </a:ln>
        </p:spPr>
      </p:pic>
      <p:pic>
        <p:nvPicPr>
          <p:cNvPr id="80" name="image.png" descr="image.png"/>
          <p:cNvPicPr>
            <a:picLocks/>
          </p:cNvPicPr>
          <p:nvPr/>
        </p:nvPicPr>
        <p:blipFill>
          <a:blip r:embed="rId3">
            <a:extLst/>
          </a:blip>
          <a:stretch>
            <a:fillRect/>
          </a:stretch>
        </p:blipFill>
        <p:spPr>
          <a:xfrm>
            <a:off x="6129486" y="122783"/>
            <a:ext cx="4411266" cy="5840016"/>
          </a:xfrm>
          <a:prstGeom prst="rect">
            <a:avLst/>
          </a:prstGeom>
          <a:ln w="12700">
            <a:miter lim="400000"/>
          </a:ln>
        </p:spPr>
      </p:pic>
      <p:pic>
        <p:nvPicPr>
          <p:cNvPr id="81" name="image.png" descr="image.png"/>
          <p:cNvPicPr>
            <a:picLocks/>
          </p:cNvPicPr>
          <p:nvPr/>
        </p:nvPicPr>
        <p:blipFill>
          <a:blip r:embed="rId4">
            <a:extLst/>
          </a:blip>
          <a:stretch>
            <a:fillRect/>
          </a:stretch>
        </p:blipFill>
        <p:spPr>
          <a:xfrm>
            <a:off x="4694039" y="2911078"/>
            <a:ext cx="5723930" cy="419695"/>
          </a:xfrm>
          <a:prstGeom prst="rect">
            <a:avLst/>
          </a:prstGeom>
          <a:ln w="12700">
            <a:miter lim="400000"/>
          </a:ln>
        </p:spPr>
      </p:pic>
    </p:spTree>
    <p:extLst>
      <p:ext uri="{BB962C8B-B14F-4D97-AF65-F5344CB8AC3E}">
        <p14:creationId xmlns:p14="http://schemas.microsoft.com/office/powerpoint/2010/main" val="1191874919"/>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81"/>
                                        </p:tgtEl>
                                        <p:attrNameLst>
                                          <p:attrName>style.visibility</p:attrName>
                                        </p:attrNameLst>
                                      </p:cBhvr>
                                      <p:to>
                                        <p:strVal val="visible"/>
                                      </p:to>
                                    </p:set>
                                    <p:anim calcmode="lin" valueType="num">
                                      <p:cBhvr>
                                        <p:cTn id="7" dur="500" fill="hold"/>
                                        <p:tgtEl>
                                          <p:spTgt spid="81"/>
                                        </p:tgtEl>
                                        <p:attrNameLst>
                                          <p:attrName>ppt_w</p:attrName>
                                        </p:attrNameLst>
                                      </p:cBhvr>
                                      <p:tavLst>
                                        <p:tav tm="0">
                                          <p:val>
                                            <p:fltVal val="0"/>
                                          </p:val>
                                        </p:tav>
                                        <p:tav tm="100000">
                                          <p:val>
                                            <p:strVal val="#ppt_w"/>
                                          </p:val>
                                        </p:tav>
                                      </p:tavLst>
                                    </p:anim>
                                    <p:anim calcmode="lin" valueType="num">
                                      <p:cBhvr>
                                        <p:cTn id="8" dur="500" fill="hold"/>
                                        <p:tgtEl>
                                          <p:spTgt spid="8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upernova types"/>
          <p:cNvSpPr txBox="1">
            <a:spLocks noGrp="1"/>
          </p:cNvSpPr>
          <p:nvPr>
            <p:ph type="title"/>
          </p:nvPr>
        </p:nvSpPr>
        <p:spPr>
          <a:prstGeom prst="rect">
            <a:avLst/>
          </a:prstGeom>
        </p:spPr>
        <p:txBody>
          <a:bodyPr anchor="ctr"/>
          <a:lstStyle/>
          <a:p>
            <a:r>
              <a:t>Supernova types</a:t>
            </a:r>
          </a:p>
        </p:txBody>
      </p:sp>
      <p:pic>
        <p:nvPicPr>
          <p:cNvPr id="85" name="top.png" descr="top.png"/>
          <p:cNvPicPr>
            <a:picLocks/>
          </p:cNvPicPr>
          <p:nvPr/>
        </p:nvPicPr>
        <p:blipFill>
          <a:blip r:embed="rId3">
            <a:extLst/>
          </a:blip>
          <a:srcRect l="27574" r="23403"/>
          <a:stretch>
            <a:fillRect/>
          </a:stretch>
        </p:blipFill>
        <p:spPr>
          <a:xfrm>
            <a:off x="4273550" y="919163"/>
            <a:ext cx="4181476" cy="839788"/>
          </a:xfrm>
          <a:prstGeom prst="rect">
            <a:avLst/>
          </a:prstGeom>
          <a:ln w="12700">
            <a:miter lim="400000"/>
          </a:ln>
        </p:spPr>
      </p:pic>
      <p:pic>
        <p:nvPicPr>
          <p:cNvPr id="86" name="middle.png" descr="middle.png"/>
          <p:cNvPicPr>
            <a:picLocks/>
          </p:cNvPicPr>
          <p:nvPr/>
        </p:nvPicPr>
        <p:blipFill>
          <a:blip r:embed="rId4">
            <a:extLst/>
          </a:blip>
          <a:stretch>
            <a:fillRect/>
          </a:stretch>
        </p:blipFill>
        <p:spPr>
          <a:xfrm>
            <a:off x="1927225" y="1750219"/>
            <a:ext cx="8528051" cy="2025650"/>
          </a:xfrm>
          <a:prstGeom prst="rect">
            <a:avLst/>
          </a:prstGeom>
          <a:ln w="12700">
            <a:miter lim="400000"/>
          </a:ln>
        </p:spPr>
      </p:pic>
      <p:pic>
        <p:nvPicPr>
          <p:cNvPr id="87" name="bottom.png" descr="bottom.png"/>
          <p:cNvPicPr>
            <a:picLocks/>
          </p:cNvPicPr>
          <p:nvPr/>
        </p:nvPicPr>
        <p:blipFill>
          <a:blip r:embed="rId5">
            <a:extLst/>
          </a:blip>
          <a:stretch>
            <a:fillRect/>
          </a:stretch>
        </p:blipFill>
        <p:spPr>
          <a:xfrm>
            <a:off x="1922462" y="3759399"/>
            <a:ext cx="8524876" cy="2093913"/>
          </a:xfrm>
          <a:prstGeom prst="rect">
            <a:avLst/>
          </a:prstGeom>
          <a:ln w="12700">
            <a:miter lim="400000"/>
          </a:ln>
        </p:spPr>
      </p:pic>
    </p:spTree>
    <p:extLst>
      <p:ext uri="{BB962C8B-B14F-4D97-AF65-F5344CB8AC3E}">
        <p14:creationId xmlns:p14="http://schemas.microsoft.com/office/powerpoint/2010/main" val="1586452237"/>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85"/>
                                        </p:tgtEl>
                                        <p:attrNameLst>
                                          <p:attrName>style.visibility</p:attrName>
                                        </p:attrNameLst>
                                      </p:cBhvr>
                                      <p:to>
                                        <p:strVal val="visible"/>
                                      </p:to>
                                    </p:set>
                                    <p:animEffect transition="in" filter="dissolve">
                                      <p:cBhvr>
                                        <p:cTn id="7" dur="50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iterate>
                                    <p:tmAbs val="0"/>
                                  </p:iterate>
                                  <p:childTnLst>
                                    <p:set>
                                      <p:cBhvr>
                                        <p:cTn id="11" fill="hold"/>
                                        <p:tgtEl>
                                          <p:spTgt spid="86"/>
                                        </p:tgtEl>
                                        <p:attrNameLst>
                                          <p:attrName>style.visibility</p:attrName>
                                        </p:attrNameLst>
                                      </p:cBhvr>
                                      <p:to>
                                        <p:strVal val="visible"/>
                                      </p:to>
                                    </p:set>
                                    <p:anim calcmode="lin" valueType="num">
                                      <p:cBhvr>
                                        <p:cTn id="12" dur="1000" fill="hold"/>
                                        <p:tgtEl>
                                          <p:spTgt spid="86"/>
                                        </p:tgtEl>
                                        <p:attrNameLst>
                                          <p:attrName>ppt_w</p:attrName>
                                        </p:attrNameLst>
                                      </p:cBhvr>
                                      <p:tavLst>
                                        <p:tav tm="0">
                                          <p:val>
                                            <p:fltVal val="0"/>
                                          </p:val>
                                        </p:tav>
                                        <p:tav tm="100000">
                                          <p:val>
                                            <p:strVal val="#ppt_w"/>
                                          </p:val>
                                        </p:tav>
                                      </p:tavLst>
                                    </p:anim>
                                    <p:anim calcmode="lin" valueType="num">
                                      <p:cBhvr>
                                        <p:cTn id="13" dur="1000" fill="hold"/>
                                        <p:tgtEl>
                                          <p:spTgt spid="86"/>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iterate>
                                    <p:tmAbs val="0"/>
                                  </p:iterate>
                                  <p:childTnLst>
                                    <p:set>
                                      <p:cBhvr>
                                        <p:cTn id="17" fill="hold"/>
                                        <p:tgtEl>
                                          <p:spTgt spid="87"/>
                                        </p:tgtEl>
                                        <p:attrNameLst>
                                          <p:attrName>style.visibility</p:attrName>
                                        </p:attrNameLst>
                                      </p:cBhvr>
                                      <p:to>
                                        <p:strVal val="visible"/>
                                      </p:to>
                                    </p:set>
                                    <p:anim calcmode="lin" valueType="num">
                                      <p:cBhvr>
                                        <p:cTn id="18" dur="1000" fill="hold"/>
                                        <p:tgtEl>
                                          <p:spTgt spid="87"/>
                                        </p:tgtEl>
                                        <p:attrNameLst>
                                          <p:attrName>ppt_x</p:attrName>
                                        </p:attrNameLst>
                                      </p:cBhvr>
                                      <p:tavLst>
                                        <p:tav tm="0">
                                          <p:val>
                                            <p:strVal val="#ppt_x"/>
                                          </p:val>
                                        </p:tav>
                                        <p:tav tm="100000">
                                          <p:val>
                                            <p:strVal val="#ppt_x"/>
                                          </p:val>
                                        </p:tav>
                                      </p:tavLst>
                                    </p:anim>
                                    <p:anim calcmode="lin" valueType="num">
                                      <p:cBhvr>
                                        <p:cTn id="19" dur="1000" fill="hold"/>
                                        <p:tgtEl>
                                          <p:spTgt spid="8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advAuto="0"/>
      <p:bldP spid="86" grpId="0" animBg="1" advAuto="0"/>
      <p:bldP spid="87"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ype Ia supernovae"/>
          <p:cNvSpPr txBox="1">
            <a:spLocks noGrp="1"/>
          </p:cNvSpPr>
          <p:nvPr>
            <p:ph type="title"/>
          </p:nvPr>
        </p:nvSpPr>
        <p:spPr>
          <a:xfrm>
            <a:off x="383382" y="84665"/>
            <a:ext cx="11425236" cy="535531"/>
          </a:xfrm>
          <a:prstGeom prst="rect">
            <a:avLst/>
          </a:prstGeom>
        </p:spPr>
        <p:txBody>
          <a:bodyPr/>
          <a:lstStyle/>
          <a:p>
            <a:r>
              <a:rPr dirty="0"/>
              <a:t>Type </a:t>
            </a:r>
            <a:r>
              <a:rPr dirty="0" err="1"/>
              <a:t>Ia</a:t>
            </a:r>
            <a:r>
              <a:rPr dirty="0"/>
              <a:t> supernovae</a:t>
            </a:r>
          </a:p>
        </p:txBody>
      </p:sp>
      <p:sp>
        <p:nvSpPr>
          <p:cNvPr id="94" name="Brightness rivals that of the host galaxy (L ~ 1043 erg/s)…"/>
          <p:cNvSpPr txBox="1">
            <a:spLocks noGrp="1"/>
          </p:cNvSpPr>
          <p:nvPr>
            <p:ph type="body" idx="4294967295"/>
          </p:nvPr>
        </p:nvSpPr>
        <p:spPr>
          <a:xfrm>
            <a:off x="480183" y="1055960"/>
            <a:ext cx="5725886" cy="5491162"/>
          </a:xfrm>
          <a:prstGeom prst="rect">
            <a:avLst/>
          </a:prstGeom>
        </p:spPr>
        <p:txBody>
          <a:bodyPr/>
          <a:lstStyle/>
          <a:p>
            <a:pPr>
              <a:lnSpc>
                <a:spcPct val="80000"/>
              </a:lnSpc>
              <a:buClrTx/>
              <a:defRPr sz="2800"/>
            </a:pPr>
            <a:r>
              <a:rPr sz="2400" dirty="0"/>
              <a:t>Brightness rivals that of the host galaxy (L ~ 10</a:t>
            </a:r>
            <a:r>
              <a:rPr sz="2400" baseline="31999" dirty="0"/>
              <a:t>43</a:t>
            </a:r>
            <a:r>
              <a:rPr sz="2400" dirty="0"/>
              <a:t> erg/s)</a:t>
            </a:r>
          </a:p>
          <a:p>
            <a:pPr>
              <a:lnSpc>
                <a:spcPct val="80000"/>
              </a:lnSpc>
              <a:buClrTx/>
              <a:defRPr sz="2800"/>
            </a:pPr>
            <a:r>
              <a:rPr sz="2400" dirty="0"/>
              <a:t>Larger amounts of radioactive </a:t>
            </a:r>
            <a:r>
              <a:rPr sz="2400" baseline="31999" dirty="0"/>
              <a:t>56</a:t>
            </a:r>
            <a:r>
              <a:rPr sz="2400" dirty="0"/>
              <a:t>Ni produced than in </a:t>
            </a:r>
            <a:r>
              <a:rPr sz="2400" dirty="0" err="1"/>
              <a:t>CCSNe</a:t>
            </a:r>
            <a:r>
              <a:rPr sz="2400" dirty="0"/>
              <a:t> </a:t>
            </a:r>
          </a:p>
          <a:p>
            <a:pPr>
              <a:lnSpc>
                <a:spcPct val="80000"/>
              </a:lnSpc>
              <a:buClrTx/>
              <a:defRPr sz="2800"/>
            </a:pPr>
            <a:r>
              <a:rPr sz="2400" dirty="0"/>
              <a:t>Radioactivity powers the light curve (“Arnett’s Law”)</a:t>
            </a:r>
          </a:p>
          <a:p>
            <a:pPr>
              <a:lnSpc>
                <a:spcPct val="80000"/>
              </a:lnSpc>
              <a:buClrTx/>
              <a:defRPr sz="2800"/>
            </a:pPr>
            <a:r>
              <a:rPr sz="2400" dirty="0"/>
              <a:t>Not associated with star-forming regions (unlike </a:t>
            </a:r>
            <a:r>
              <a:rPr sz="2400" dirty="0" err="1"/>
              <a:t>CCSNe</a:t>
            </a:r>
            <a:r>
              <a:rPr sz="2400" dirty="0"/>
              <a:t>)</a:t>
            </a:r>
          </a:p>
          <a:p>
            <a:pPr>
              <a:lnSpc>
                <a:spcPct val="80000"/>
              </a:lnSpc>
              <a:buClrTx/>
              <a:defRPr sz="2800"/>
            </a:pPr>
            <a:r>
              <a:rPr sz="2400" dirty="0"/>
              <a:t>No compact remnant - star is completely disrupted</a:t>
            </a:r>
          </a:p>
          <a:p>
            <a:pPr>
              <a:lnSpc>
                <a:spcPct val="80000"/>
              </a:lnSpc>
              <a:buClrTx/>
              <a:defRPr sz="2800"/>
            </a:pPr>
            <a:r>
              <a:rPr sz="2400" dirty="0"/>
              <a:t>Likely event − the accretion-induced </a:t>
            </a:r>
            <a:r>
              <a:rPr sz="2400" b="1" u="sng" dirty="0">
                <a:solidFill>
                  <a:srgbClr val="FF0000"/>
                </a:solidFill>
              </a:rPr>
              <a:t>thermonuclear explosion </a:t>
            </a:r>
            <a:r>
              <a:rPr sz="2400" dirty="0"/>
              <a:t>of a white dwarf</a:t>
            </a:r>
          </a:p>
        </p:txBody>
      </p:sp>
      <p:pic>
        <p:nvPicPr>
          <p:cNvPr id="95" name="SNIa_CenA_LBNL-1.mov" descr="SNIa_CenA_LBNL-1.mov"/>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6414067" y="924014"/>
            <a:ext cx="5636419" cy="4257585"/>
          </a:xfrm>
          <a:prstGeom prst="rect">
            <a:avLst/>
          </a:prstGeom>
          <a:ln w="12700">
            <a:miter lim="400000"/>
          </a:ln>
        </p:spPr>
      </p:pic>
      <p:sp>
        <p:nvSpPr>
          <p:cNvPr id="2" name="TextBox 1">
            <a:extLst>
              <a:ext uri="{FF2B5EF4-FFF2-40B4-BE49-F238E27FC236}">
                <a16:creationId xmlns:a16="http://schemas.microsoft.com/office/drawing/2014/main" id="{9FDEFDC5-615B-F542-8C44-1B8632357405}"/>
              </a:ext>
            </a:extLst>
          </p:cNvPr>
          <p:cNvSpPr txBox="1"/>
          <p:nvPr/>
        </p:nvSpPr>
        <p:spPr>
          <a:xfrm>
            <a:off x="6485706" y="5763170"/>
            <a:ext cx="5226111" cy="341632"/>
          </a:xfrm>
          <a:prstGeom prst="rect">
            <a:avLst/>
          </a:prstGeom>
          <a:noFill/>
        </p:spPr>
        <p:txBody>
          <a:bodyPr wrap="none" rtlCol="0">
            <a:spAutoFit/>
          </a:bodyPr>
          <a:lstStyle/>
          <a:p>
            <a:pPr algn="l">
              <a:lnSpc>
                <a:spcPct val="90000"/>
              </a:lnSpc>
            </a:pPr>
            <a:r>
              <a:rPr lang="en-US" b="1" u="sng" dirty="0">
                <a:solidFill>
                  <a:srgbClr val="4C8861"/>
                </a:solidFill>
                <a:latin typeface="+mn-lt"/>
              </a:rPr>
              <a:t>We’ll return to </a:t>
            </a:r>
            <a:r>
              <a:rPr lang="en-US" b="1" u="sng" dirty="0" err="1">
                <a:solidFill>
                  <a:srgbClr val="4C8861"/>
                </a:solidFill>
                <a:latin typeface="+mn-lt"/>
              </a:rPr>
              <a:t>Sne</a:t>
            </a:r>
            <a:r>
              <a:rPr lang="en-US" b="1" u="sng" dirty="0">
                <a:solidFill>
                  <a:srgbClr val="4C8861"/>
                </a:solidFill>
                <a:latin typeface="+mn-lt"/>
              </a:rPr>
              <a:t> </a:t>
            </a:r>
            <a:r>
              <a:rPr lang="en-US" b="1" u="sng" dirty="0" err="1">
                <a:solidFill>
                  <a:srgbClr val="4C8861"/>
                </a:solidFill>
                <a:latin typeface="+mn-lt"/>
              </a:rPr>
              <a:t>Ia</a:t>
            </a:r>
            <a:r>
              <a:rPr lang="en-US" b="1" u="sng" dirty="0">
                <a:solidFill>
                  <a:srgbClr val="4C8861"/>
                </a:solidFill>
                <a:latin typeface="+mn-lt"/>
              </a:rPr>
              <a:t> in just a little while, but…</a:t>
            </a:r>
          </a:p>
        </p:txBody>
      </p:sp>
    </p:spTree>
    <p:extLst>
      <p:ext uri="{BB962C8B-B14F-4D97-AF65-F5344CB8AC3E}">
        <p14:creationId xmlns:p14="http://schemas.microsoft.com/office/powerpoint/2010/main" val="3872900297"/>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8" fill="hold"/>
                                        <p:tgtEl>
                                          <p:spTgt spid="9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9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6E98C-9589-804D-95A9-EF149D15CF49}"/>
              </a:ext>
            </a:extLst>
          </p:cNvPr>
          <p:cNvSpPr>
            <a:spLocks noGrp="1"/>
          </p:cNvSpPr>
          <p:nvPr>
            <p:ph type="title"/>
          </p:nvPr>
        </p:nvSpPr>
        <p:spPr/>
        <p:txBody>
          <a:bodyPr/>
          <a:lstStyle/>
          <a:p>
            <a:r>
              <a:rPr lang="en-US" dirty="0"/>
              <a:t>Core-collapse </a:t>
            </a:r>
            <a:r>
              <a:rPr lang="en-US" dirty="0" err="1"/>
              <a:t>SNe</a:t>
            </a:r>
            <a:endParaRPr lang="en-US" dirty="0"/>
          </a:p>
        </p:txBody>
      </p:sp>
      <p:pic>
        <p:nvPicPr>
          <p:cNvPr id="3" name="Content Placeholder 5" descr="ccs_visual.pdf">
            <a:extLst>
              <a:ext uri="{FF2B5EF4-FFF2-40B4-BE49-F238E27FC236}">
                <a16:creationId xmlns:a16="http://schemas.microsoft.com/office/drawing/2014/main" id="{68AA132A-6035-3644-9FC4-EAB9B7DF98FD}"/>
              </a:ext>
            </a:extLst>
          </p:cNvPr>
          <p:cNvPicPr>
            <a:picLocks noChangeAspect="1"/>
          </p:cNvPicPr>
          <p:nvPr/>
        </p:nvPicPr>
        <p:blipFill rotWithShape="1">
          <a:blip r:embed="rId5">
            <a:extLst>
              <a:ext uri="{28A0092B-C50C-407E-A947-70E740481C1C}">
                <a14:useLocalDpi xmlns:a14="http://schemas.microsoft.com/office/drawing/2010/main" val="0"/>
              </a:ext>
            </a:extLst>
          </a:blip>
          <a:srcRect l="604" t="7862" r="1271" b="23093"/>
          <a:stretch/>
        </p:blipFill>
        <p:spPr>
          <a:xfrm>
            <a:off x="4818954" y="11466"/>
            <a:ext cx="7357895" cy="6836111"/>
          </a:xfrm>
          <a:prstGeom prst="rect">
            <a:avLst/>
          </a:prstGeom>
        </p:spPr>
      </p:pic>
      <p:sp>
        <p:nvSpPr>
          <p:cNvPr id="4" name="Rectangle 3">
            <a:extLst>
              <a:ext uri="{FF2B5EF4-FFF2-40B4-BE49-F238E27FC236}">
                <a16:creationId xmlns:a16="http://schemas.microsoft.com/office/drawing/2014/main" id="{7EAA8097-97B7-FC47-A62D-6F6D71B3FA1C}"/>
              </a:ext>
            </a:extLst>
          </p:cNvPr>
          <p:cNvSpPr/>
          <p:nvPr/>
        </p:nvSpPr>
        <p:spPr>
          <a:xfrm>
            <a:off x="9287401" y="12710"/>
            <a:ext cx="3865568" cy="261610"/>
          </a:xfrm>
          <a:prstGeom prst="rect">
            <a:avLst/>
          </a:prstGeom>
        </p:spPr>
        <p:txBody>
          <a:bodyPr wrap="square">
            <a:spAutoFit/>
          </a:bodyPr>
          <a:lstStyle/>
          <a:p>
            <a:r>
              <a:rPr lang="en-US" sz="1100" dirty="0" err="1">
                <a:solidFill>
                  <a:schemeClr val="bg1"/>
                </a:solidFill>
              </a:rPr>
              <a:t>Hillebrandt</a:t>
            </a:r>
            <a:r>
              <a:rPr lang="en-US" sz="1100" dirty="0">
                <a:solidFill>
                  <a:schemeClr val="bg1"/>
                </a:solidFill>
              </a:rPr>
              <a:t>, </a:t>
            </a:r>
            <a:r>
              <a:rPr lang="en-US" sz="1100" dirty="0" err="1">
                <a:solidFill>
                  <a:schemeClr val="bg1"/>
                </a:solidFill>
              </a:rPr>
              <a:t>Janka</a:t>
            </a:r>
            <a:r>
              <a:rPr lang="en-US" sz="1100" dirty="0">
                <a:solidFill>
                  <a:schemeClr val="bg1"/>
                </a:solidFill>
              </a:rPr>
              <a:t>, &amp; Müller, </a:t>
            </a:r>
            <a:r>
              <a:rPr lang="en-US" sz="1100" dirty="0" err="1">
                <a:solidFill>
                  <a:schemeClr val="bg1"/>
                </a:solidFill>
              </a:rPr>
              <a:t>SciAm</a:t>
            </a:r>
            <a:r>
              <a:rPr lang="en-US" sz="1100" dirty="0">
                <a:solidFill>
                  <a:schemeClr val="bg1"/>
                </a:solidFill>
              </a:rPr>
              <a:t> (2006)</a:t>
            </a:r>
          </a:p>
        </p:txBody>
      </p:sp>
      <p:pic>
        <p:nvPicPr>
          <p:cNvPr id="5" name="b15-wh07_enpy_vrad">
            <a:hlinkClick r:id="" action="ppaction://media"/>
            <a:extLst>
              <a:ext uri="{FF2B5EF4-FFF2-40B4-BE49-F238E27FC236}">
                <a16:creationId xmlns:a16="http://schemas.microsoft.com/office/drawing/2014/main" id="{9F892D7A-E59C-C54E-994D-A04734D2D70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29767" y="1797910"/>
            <a:ext cx="4229663" cy="3311972"/>
          </a:xfrm>
          <a:prstGeom prst="rect">
            <a:avLst/>
          </a:prstGeom>
        </p:spPr>
      </p:pic>
    </p:spTree>
    <p:extLst>
      <p:ext uri="{BB962C8B-B14F-4D97-AF65-F5344CB8AC3E}">
        <p14:creationId xmlns:p14="http://schemas.microsoft.com/office/powerpoint/2010/main" val="297144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0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59783-3A21-6D49-A367-91F306B76AC0}"/>
              </a:ext>
            </a:extLst>
          </p:cNvPr>
          <p:cNvSpPr>
            <a:spLocks noGrp="1"/>
          </p:cNvSpPr>
          <p:nvPr>
            <p:ph type="title"/>
          </p:nvPr>
        </p:nvSpPr>
        <p:spPr/>
        <p:txBody>
          <a:bodyPr/>
          <a:lstStyle/>
          <a:p>
            <a:r>
              <a:rPr lang="en-US" dirty="0" err="1"/>
              <a:t>CCSNe</a:t>
            </a:r>
            <a:r>
              <a:rPr lang="en-US" dirty="0"/>
              <a:t> (cont.)</a:t>
            </a:r>
          </a:p>
        </p:txBody>
      </p:sp>
      <p:pic>
        <p:nvPicPr>
          <p:cNvPr id="3" name="Content Placeholder 4" descr="2d_3d_cmp.png">
            <a:extLst>
              <a:ext uri="{FF2B5EF4-FFF2-40B4-BE49-F238E27FC236}">
                <a16:creationId xmlns:a16="http://schemas.microsoft.com/office/drawing/2014/main" id="{7AAA54C8-1E70-2147-8037-8DA020B0C531}"/>
              </a:ext>
            </a:extLst>
          </p:cNvPr>
          <p:cNvPicPr>
            <a:picLocks noChangeAspect="1"/>
          </p:cNvPicPr>
          <p:nvPr/>
        </p:nvPicPr>
        <p:blipFill>
          <a:blip r:embed="rId2">
            <a:extLst>
              <a:ext uri="{28A0092B-C50C-407E-A947-70E740481C1C}">
                <a14:useLocalDpi xmlns:a14="http://schemas.microsoft.com/office/drawing/2010/main" val="0"/>
              </a:ext>
            </a:extLst>
          </a:blip>
          <a:srcRect l="2477" r="2477"/>
          <a:stretch>
            <a:fillRect/>
          </a:stretch>
        </p:blipFill>
        <p:spPr>
          <a:xfrm>
            <a:off x="5886365" y="273056"/>
            <a:ext cx="5875867" cy="6584944"/>
          </a:xfrm>
          <a:prstGeom prst="rect">
            <a:avLst/>
          </a:prstGeom>
        </p:spPr>
      </p:pic>
      <p:sp>
        <p:nvSpPr>
          <p:cNvPr id="5" name="Brightness rivals that of the host galaxy (L ~ 1043 erg/s)…">
            <a:extLst>
              <a:ext uri="{FF2B5EF4-FFF2-40B4-BE49-F238E27FC236}">
                <a16:creationId xmlns:a16="http://schemas.microsoft.com/office/drawing/2014/main" id="{7CC78613-CFFE-AD49-B58B-0FA2200FCA3E}"/>
              </a:ext>
            </a:extLst>
          </p:cNvPr>
          <p:cNvSpPr txBox="1">
            <a:spLocks/>
          </p:cNvSpPr>
          <p:nvPr/>
        </p:nvSpPr>
        <p:spPr bwMode="auto">
          <a:xfrm>
            <a:off x="429768" y="1085394"/>
            <a:ext cx="5192099" cy="57726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buClrTx/>
              <a:defRPr sz="2800"/>
            </a:pPr>
            <a:r>
              <a:rPr lang="en-US" sz="2400" dirty="0"/>
              <a:t>Similar amount of energy release compared to </a:t>
            </a:r>
            <a:r>
              <a:rPr lang="en-US" sz="2400" dirty="0" err="1"/>
              <a:t>SNe</a:t>
            </a:r>
            <a:r>
              <a:rPr lang="en-US" sz="2400" dirty="0"/>
              <a:t> </a:t>
            </a:r>
            <a:r>
              <a:rPr lang="en-US" sz="2400" dirty="0" err="1"/>
              <a:t>Ia</a:t>
            </a:r>
            <a:endParaRPr lang="en-US" dirty="0"/>
          </a:p>
          <a:p>
            <a:pPr>
              <a:lnSpc>
                <a:spcPct val="80000"/>
              </a:lnSpc>
              <a:buClrTx/>
              <a:defRPr sz="2800"/>
            </a:pPr>
            <a:r>
              <a:rPr lang="en-US" sz="2400" dirty="0"/>
              <a:t>Smaller amounts of radioactive </a:t>
            </a:r>
            <a:r>
              <a:rPr lang="en-US" sz="2400" baseline="31999" dirty="0"/>
              <a:t>56</a:t>
            </a:r>
            <a:r>
              <a:rPr lang="en-US" sz="2400" dirty="0"/>
              <a:t>Ni produced than in </a:t>
            </a:r>
            <a:r>
              <a:rPr lang="en-US" sz="2400" dirty="0" err="1"/>
              <a:t>SNe</a:t>
            </a:r>
            <a:r>
              <a:rPr lang="en-US" sz="2400" dirty="0"/>
              <a:t> </a:t>
            </a:r>
            <a:r>
              <a:rPr lang="en-US" sz="2400" dirty="0" err="1"/>
              <a:t>Ia</a:t>
            </a:r>
            <a:r>
              <a:rPr lang="en-US" sz="2400" dirty="0"/>
              <a:t> </a:t>
            </a:r>
          </a:p>
          <a:p>
            <a:pPr>
              <a:lnSpc>
                <a:spcPct val="80000"/>
              </a:lnSpc>
              <a:buClrTx/>
              <a:defRPr sz="2800"/>
            </a:pPr>
            <a:r>
              <a:rPr lang="en-US" sz="2400" dirty="0"/>
              <a:t>Compact remnant remains:  either neutron star or black hole</a:t>
            </a:r>
          </a:p>
        </p:txBody>
      </p:sp>
      <p:sp>
        <p:nvSpPr>
          <p:cNvPr id="6" name="TextBox 5">
            <a:extLst>
              <a:ext uri="{FF2B5EF4-FFF2-40B4-BE49-F238E27FC236}">
                <a16:creationId xmlns:a16="http://schemas.microsoft.com/office/drawing/2014/main" id="{67C13AA8-E76A-DE48-9ECF-0BE9A72C5C3B}"/>
              </a:ext>
            </a:extLst>
          </p:cNvPr>
          <p:cNvSpPr txBox="1"/>
          <p:nvPr/>
        </p:nvSpPr>
        <p:spPr>
          <a:xfrm>
            <a:off x="9995565" y="-1224"/>
            <a:ext cx="2196435" cy="341632"/>
          </a:xfrm>
          <a:prstGeom prst="rect">
            <a:avLst/>
          </a:prstGeom>
          <a:noFill/>
        </p:spPr>
        <p:txBody>
          <a:bodyPr wrap="none" rtlCol="0">
            <a:spAutoFit/>
          </a:bodyPr>
          <a:lstStyle/>
          <a:p>
            <a:pPr algn="l">
              <a:lnSpc>
                <a:spcPct val="90000"/>
              </a:lnSpc>
            </a:pPr>
            <a:r>
              <a:rPr lang="en-US" dirty="0">
                <a:latin typeface="+mn-lt"/>
              </a:rPr>
              <a:t>Lentz, et al. (2015)</a:t>
            </a:r>
          </a:p>
        </p:txBody>
      </p:sp>
    </p:spTree>
    <p:extLst>
      <p:ext uri="{BB962C8B-B14F-4D97-AF65-F5344CB8AC3E}">
        <p14:creationId xmlns:p14="http://schemas.microsoft.com/office/powerpoint/2010/main" val="443848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adapted from O’Connor &amp; Couch (2016)"/>
          <p:cNvSpPr txBox="1"/>
          <p:nvPr/>
        </p:nvSpPr>
        <p:spPr>
          <a:xfrm>
            <a:off x="621856" y="931546"/>
            <a:ext cx="4162999"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lstStyle>
          <a:p>
            <a:r>
              <a:rPr dirty="0"/>
              <a:t>adapted from O’Connor &amp; Couch (2016)</a:t>
            </a:r>
          </a:p>
        </p:txBody>
      </p:sp>
      <p:pic>
        <p:nvPicPr>
          <p:cNvPr id="199" name="image39.jpg" descr="image39.jpg"/>
          <p:cNvPicPr>
            <a:picLocks noChangeAspect="1"/>
          </p:cNvPicPr>
          <p:nvPr/>
        </p:nvPicPr>
        <p:blipFill>
          <a:blip r:embed="rId2">
            <a:extLst/>
          </a:blip>
          <a:stretch>
            <a:fillRect/>
          </a:stretch>
        </p:blipFill>
        <p:spPr>
          <a:xfrm>
            <a:off x="4178920" y="3936522"/>
            <a:ext cx="5560986" cy="2768618"/>
          </a:xfrm>
          <a:prstGeom prst="rect">
            <a:avLst/>
          </a:prstGeom>
          <a:ln w="12700">
            <a:miter lim="400000"/>
          </a:ln>
        </p:spPr>
      </p:pic>
      <p:sp>
        <p:nvSpPr>
          <p:cNvPr id="202" name="GR"/>
          <p:cNvSpPr txBox="1"/>
          <p:nvPr/>
        </p:nvSpPr>
        <p:spPr>
          <a:xfrm>
            <a:off x="9460983" y="6183830"/>
            <a:ext cx="557846" cy="461601"/>
          </a:xfrm>
          <a:prstGeom prst="rect">
            <a:avLst/>
          </a:prstGeom>
          <a:ln w="50800">
            <a:solidFill>
              <a:srgbClr val="5C0604"/>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3600" b="1" i="1">
                <a:solidFill>
                  <a:schemeClr val="accent5">
                    <a:hueOff val="-176146"/>
                    <a:satOff val="3665"/>
                    <a:lumOff val="-13986"/>
                  </a:schemeClr>
                </a:solidFill>
                <a:latin typeface="Helvetica"/>
                <a:ea typeface="Helvetica"/>
                <a:cs typeface="Helvetica"/>
                <a:sym typeface="Helvetica"/>
              </a:defRPr>
            </a:lvl1pPr>
          </a:lstStyle>
          <a:p>
            <a:r>
              <a:rPr sz="2531" dirty="0"/>
              <a:t>GR</a:t>
            </a:r>
          </a:p>
        </p:txBody>
      </p:sp>
      <p:sp>
        <p:nvSpPr>
          <p:cNvPr id="203" name="Newtonian"/>
          <p:cNvSpPr txBox="1"/>
          <p:nvPr/>
        </p:nvSpPr>
        <p:spPr>
          <a:xfrm>
            <a:off x="3524894" y="6241021"/>
            <a:ext cx="1211871" cy="342659"/>
          </a:xfrm>
          <a:prstGeom prst="rect">
            <a:avLst/>
          </a:prstGeom>
          <a:ln w="50800">
            <a:solidFill>
              <a:srgbClr val="5C0604"/>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2500" b="1" i="1">
                <a:solidFill>
                  <a:schemeClr val="accent5">
                    <a:hueOff val="-176146"/>
                    <a:satOff val="3665"/>
                    <a:lumOff val="-13986"/>
                  </a:schemeClr>
                </a:solidFill>
                <a:latin typeface="Helvetica"/>
                <a:ea typeface="Helvetica"/>
                <a:cs typeface="Helvetica"/>
                <a:sym typeface="Helvetica"/>
              </a:defRPr>
            </a:lvl1pPr>
          </a:lstStyle>
          <a:p>
            <a:r>
              <a:rPr sz="1758"/>
              <a:t>Newtonian</a:t>
            </a:r>
          </a:p>
        </p:txBody>
      </p:sp>
      <p:sp>
        <p:nvSpPr>
          <p:cNvPr id="52" name="Title 1">
            <a:extLst>
              <a:ext uri="{FF2B5EF4-FFF2-40B4-BE49-F238E27FC236}">
                <a16:creationId xmlns:a16="http://schemas.microsoft.com/office/drawing/2014/main" id="{E1D18DB4-F6FC-4A48-822B-B2D8161331CC}"/>
              </a:ext>
            </a:extLst>
          </p:cNvPr>
          <p:cNvSpPr>
            <a:spLocks noGrp="1"/>
          </p:cNvSpPr>
          <p:nvPr>
            <p:ph type="title"/>
          </p:nvPr>
        </p:nvSpPr>
        <p:spPr>
          <a:xfrm>
            <a:off x="429768" y="274320"/>
            <a:ext cx="11425236" cy="535531"/>
          </a:xfrm>
        </p:spPr>
        <p:txBody>
          <a:bodyPr/>
          <a:lstStyle/>
          <a:p>
            <a:r>
              <a:rPr lang="en-US" sz="3200" dirty="0">
                <a:latin typeface="Century Gothic" panose="020B0502020202020204" pitchFamily="34" charset="0"/>
              </a:rPr>
              <a:t>Modern multi-dimensional </a:t>
            </a:r>
            <a:r>
              <a:rPr lang="en-US" sz="3200" dirty="0" err="1">
                <a:latin typeface="Century Gothic" panose="020B0502020202020204" pitchFamily="34" charset="0"/>
              </a:rPr>
              <a:t>CCSNe</a:t>
            </a:r>
            <a:r>
              <a:rPr lang="en-US" sz="3200" dirty="0">
                <a:latin typeface="Century Gothic" panose="020B0502020202020204" pitchFamily="34" charset="0"/>
              </a:rPr>
              <a:t> sims routinely explode</a:t>
            </a:r>
          </a:p>
        </p:txBody>
      </p:sp>
      <p:pic>
        <p:nvPicPr>
          <p:cNvPr id="53" name="Picture 52">
            <a:extLst>
              <a:ext uri="{FF2B5EF4-FFF2-40B4-BE49-F238E27FC236}">
                <a16:creationId xmlns:a16="http://schemas.microsoft.com/office/drawing/2014/main" id="{0CD6AF1A-7B35-8849-A074-D046050CF6D2}"/>
              </a:ext>
            </a:extLst>
          </p:cNvPr>
          <p:cNvPicPr>
            <a:picLocks noChangeAspect="1"/>
          </p:cNvPicPr>
          <p:nvPr/>
        </p:nvPicPr>
        <p:blipFill>
          <a:blip r:embed="rId3"/>
          <a:stretch>
            <a:fillRect/>
          </a:stretch>
        </p:blipFill>
        <p:spPr>
          <a:xfrm>
            <a:off x="578595" y="1402376"/>
            <a:ext cx="10430098" cy="2382306"/>
          </a:xfrm>
          <a:prstGeom prst="rect">
            <a:avLst/>
          </a:prstGeom>
        </p:spPr>
      </p:pic>
      <p:sp>
        <p:nvSpPr>
          <p:cNvPr id="6" name="TextBox 5">
            <a:extLst>
              <a:ext uri="{FF2B5EF4-FFF2-40B4-BE49-F238E27FC236}">
                <a16:creationId xmlns:a16="http://schemas.microsoft.com/office/drawing/2014/main" id="{318AE55A-AC67-804B-BAE7-6F5F6E0FF364}"/>
              </a:ext>
            </a:extLst>
          </p:cNvPr>
          <p:cNvSpPr txBox="1"/>
          <p:nvPr/>
        </p:nvSpPr>
        <p:spPr>
          <a:xfrm>
            <a:off x="371467" y="4842035"/>
            <a:ext cx="3528530" cy="341632"/>
          </a:xfrm>
          <a:prstGeom prst="rect">
            <a:avLst/>
          </a:prstGeom>
          <a:noFill/>
        </p:spPr>
        <p:txBody>
          <a:bodyPr wrap="none" rtlCol="0">
            <a:spAutoFit/>
          </a:bodyPr>
          <a:lstStyle/>
          <a:p>
            <a:pPr algn="l">
              <a:lnSpc>
                <a:spcPct val="90000"/>
              </a:lnSpc>
            </a:pPr>
            <a:r>
              <a:rPr lang="en-US" dirty="0">
                <a:latin typeface="+mn-lt"/>
              </a:rPr>
              <a:t>GREP = GR effective potential</a:t>
            </a:r>
          </a:p>
        </p:txBody>
      </p:sp>
      <p:pic>
        <p:nvPicPr>
          <p:cNvPr id="7" name="Picture 6">
            <a:extLst>
              <a:ext uri="{FF2B5EF4-FFF2-40B4-BE49-F238E27FC236}">
                <a16:creationId xmlns:a16="http://schemas.microsoft.com/office/drawing/2014/main" id="{0E64FF9F-D6F4-1A4C-A094-8CFE6277BE61}"/>
              </a:ext>
            </a:extLst>
          </p:cNvPr>
          <p:cNvPicPr>
            <a:picLocks noChangeAspect="1"/>
          </p:cNvPicPr>
          <p:nvPr/>
        </p:nvPicPr>
        <p:blipFill>
          <a:blip r:embed="rId4"/>
          <a:stretch>
            <a:fillRect/>
          </a:stretch>
        </p:blipFill>
        <p:spPr>
          <a:xfrm>
            <a:off x="7974129" y="993548"/>
            <a:ext cx="2991878" cy="408828"/>
          </a:xfrm>
          <a:prstGeom prst="rect">
            <a:avLst/>
          </a:prstGeom>
        </p:spPr>
      </p:pic>
    </p:spTree>
    <p:extLst>
      <p:ext uri="{BB962C8B-B14F-4D97-AF65-F5344CB8AC3E}">
        <p14:creationId xmlns:p14="http://schemas.microsoft.com/office/powerpoint/2010/main" val="251086425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56AE4-D013-9349-8BEC-3568D1A9FBA9}"/>
              </a:ext>
            </a:extLst>
          </p:cNvPr>
          <p:cNvSpPr>
            <a:spLocks noGrp="1"/>
          </p:cNvSpPr>
          <p:nvPr>
            <p:ph type="title"/>
          </p:nvPr>
        </p:nvSpPr>
        <p:spPr>
          <a:xfrm>
            <a:off x="232544" y="194236"/>
            <a:ext cx="11959456" cy="867930"/>
          </a:xfrm>
        </p:spPr>
        <p:txBody>
          <a:bodyPr/>
          <a:lstStyle/>
          <a:p>
            <a:r>
              <a:rPr lang="en-US" sz="2800" dirty="0"/>
              <a:t>These 2D models have been joined by several exploding 3D models </a:t>
            </a:r>
          </a:p>
        </p:txBody>
      </p:sp>
      <p:pic>
        <p:nvPicPr>
          <p:cNvPr id="21" name="Picture 20">
            <a:extLst>
              <a:ext uri="{FF2B5EF4-FFF2-40B4-BE49-F238E27FC236}">
                <a16:creationId xmlns:a16="http://schemas.microsoft.com/office/drawing/2014/main" id="{76587DE8-8953-5A45-92A9-8D0BF6F1F14E}"/>
              </a:ext>
            </a:extLst>
          </p:cNvPr>
          <p:cNvPicPr>
            <a:picLocks noChangeAspect="1"/>
          </p:cNvPicPr>
          <p:nvPr/>
        </p:nvPicPr>
        <p:blipFill>
          <a:blip r:embed="rId3"/>
          <a:stretch>
            <a:fillRect/>
          </a:stretch>
        </p:blipFill>
        <p:spPr>
          <a:xfrm>
            <a:off x="4388201" y="853141"/>
            <a:ext cx="7803799" cy="5782235"/>
          </a:xfrm>
          <a:prstGeom prst="rect">
            <a:avLst/>
          </a:prstGeom>
        </p:spPr>
      </p:pic>
      <p:pic>
        <p:nvPicPr>
          <p:cNvPr id="22" name="Picture 21">
            <a:extLst>
              <a:ext uri="{FF2B5EF4-FFF2-40B4-BE49-F238E27FC236}">
                <a16:creationId xmlns:a16="http://schemas.microsoft.com/office/drawing/2014/main" id="{1B538CAD-9D31-0E4C-9B22-BD1F003DC102}"/>
              </a:ext>
            </a:extLst>
          </p:cNvPr>
          <p:cNvPicPr>
            <a:picLocks noChangeAspect="1"/>
          </p:cNvPicPr>
          <p:nvPr/>
        </p:nvPicPr>
        <p:blipFill>
          <a:blip r:embed="rId4"/>
          <a:stretch>
            <a:fillRect/>
          </a:stretch>
        </p:blipFill>
        <p:spPr>
          <a:xfrm>
            <a:off x="429768" y="2950484"/>
            <a:ext cx="4148602" cy="3113741"/>
          </a:xfrm>
          <a:prstGeom prst="rect">
            <a:avLst/>
          </a:prstGeom>
        </p:spPr>
      </p:pic>
      <p:sp>
        <p:nvSpPr>
          <p:cNvPr id="23" name="Rectangle 22">
            <a:extLst>
              <a:ext uri="{FF2B5EF4-FFF2-40B4-BE49-F238E27FC236}">
                <a16:creationId xmlns:a16="http://schemas.microsoft.com/office/drawing/2014/main" id="{06774BA5-40B6-9F41-9AC8-EBE81B7A8821}"/>
              </a:ext>
            </a:extLst>
          </p:cNvPr>
          <p:cNvSpPr/>
          <p:nvPr/>
        </p:nvSpPr>
        <p:spPr>
          <a:xfrm>
            <a:off x="2907505" y="6064225"/>
            <a:ext cx="3188495" cy="307777"/>
          </a:xfrm>
          <a:prstGeom prst="rect">
            <a:avLst/>
          </a:prstGeom>
        </p:spPr>
        <p:txBody>
          <a:bodyPr wrap="square">
            <a:spAutoFit/>
          </a:bodyPr>
          <a:lstStyle/>
          <a:p>
            <a:r>
              <a:rPr lang="en-US" sz="1400" dirty="0" err="1"/>
              <a:t>Vartanyan</a:t>
            </a:r>
            <a:r>
              <a:rPr lang="en-US" sz="1400" dirty="0"/>
              <a:t>+ (2019)</a:t>
            </a:r>
          </a:p>
        </p:txBody>
      </p:sp>
      <p:pic>
        <p:nvPicPr>
          <p:cNvPr id="24" name="Content Placeholder 4" descr="2d_3d_cmp.png">
            <a:extLst>
              <a:ext uri="{FF2B5EF4-FFF2-40B4-BE49-F238E27FC236}">
                <a16:creationId xmlns:a16="http://schemas.microsoft.com/office/drawing/2014/main" id="{FD13A989-2A59-584B-A24C-761C181AA99E}"/>
              </a:ext>
            </a:extLst>
          </p:cNvPr>
          <p:cNvPicPr>
            <a:picLocks noChangeAspect="1"/>
          </p:cNvPicPr>
          <p:nvPr/>
        </p:nvPicPr>
        <p:blipFill rotWithShape="1">
          <a:blip r:embed="rId5">
            <a:extLst>
              <a:ext uri="{28A0092B-C50C-407E-A947-70E740481C1C}">
                <a14:useLocalDpi xmlns:a14="http://schemas.microsoft.com/office/drawing/2010/main" val="0"/>
              </a:ext>
            </a:extLst>
          </a:blip>
          <a:srcRect l="2477" t="66646" r="66658"/>
          <a:stretch/>
        </p:blipFill>
        <p:spPr>
          <a:xfrm>
            <a:off x="641664" y="754131"/>
            <a:ext cx="1908112" cy="2196353"/>
          </a:xfrm>
          <a:prstGeom prst="rect">
            <a:avLst/>
          </a:prstGeom>
        </p:spPr>
      </p:pic>
      <p:sp>
        <p:nvSpPr>
          <p:cNvPr id="25" name="Rectangle 24">
            <a:extLst>
              <a:ext uri="{FF2B5EF4-FFF2-40B4-BE49-F238E27FC236}">
                <a16:creationId xmlns:a16="http://schemas.microsoft.com/office/drawing/2014/main" id="{B2C99B52-26B1-A949-AD5B-501A601E2FC4}"/>
              </a:ext>
            </a:extLst>
          </p:cNvPr>
          <p:cNvSpPr/>
          <p:nvPr/>
        </p:nvSpPr>
        <p:spPr>
          <a:xfrm>
            <a:off x="1983632" y="2402801"/>
            <a:ext cx="3188495" cy="307777"/>
          </a:xfrm>
          <a:prstGeom prst="rect">
            <a:avLst/>
          </a:prstGeom>
        </p:spPr>
        <p:txBody>
          <a:bodyPr wrap="square">
            <a:spAutoFit/>
          </a:bodyPr>
          <a:lstStyle/>
          <a:p>
            <a:r>
              <a:rPr lang="en-US" sz="1400" dirty="0"/>
              <a:t>Lentz+ (2015)</a:t>
            </a:r>
          </a:p>
        </p:txBody>
      </p:sp>
    </p:spTree>
    <p:extLst>
      <p:ext uri="{BB962C8B-B14F-4D97-AF65-F5344CB8AC3E}">
        <p14:creationId xmlns:p14="http://schemas.microsoft.com/office/powerpoint/2010/main" val="903867196"/>
      </p:ext>
    </p:extLst>
  </p:cSld>
  <p:clrMapOvr>
    <a:masterClrMapping/>
  </p:clrMapOvr>
</p:sld>
</file>

<file path=ppt/theme/theme1.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_OLCF 16x9 template" id="{366D97C2-32F5-4FFD-8E13-1B4D8AAEE199}" vid="{6869A1A9-ABC4-4901-89DB-59801F15EA94}"/>
    </a:ext>
  </a:extLst>
</a:theme>
</file>

<file path=ppt/theme/theme2.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36BFB3AB80EA044897B163D651BE7CF" ma:contentTypeVersion="12" ma:contentTypeDescription="Create a new document." ma:contentTypeScope="" ma:versionID="5ccae34aae965e24db62e9729d4dd5e4">
  <xsd:schema xmlns:xsd="http://www.w3.org/2001/XMLSchema" xmlns:xs="http://www.w3.org/2001/XMLSchema" xmlns:p="http://schemas.microsoft.com/office/2006/metadata/properties" xmlns:ns2="38e4deb0-de08-4adb-aafc-d8ff02544178" targetNamespace="http://schemas.microsoft.com/office/2006/metadata/properties" ma:root="true" ma:fieldsID="73e7bd080f35e63ea4fc24c5765ee755" ns2:_="">
    <xsd:import namespace="38e4deb0-de08-4adb-aafc-d8ff0254417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e4deb0-de08-4adb-aafc-d8ff025441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D1D251-A090-4F5C-8988-78BF372B2667}">
  <ds:schemaRefs>
    <ds:schemaRef ds:uri="http://purl.org/dc/elements/1.1/"/>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98742169-EFE3-48AF-BECD-D1FC60D5A3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e4deb0-de08-4adb-aafc-d8ff025441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A0B0124-1C5D-4C1F-9A53-571F03FAD0E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2722</Words>
  <Application>Microsoft Macintosh PowerPoint</Application>
  <PresentationFormat>Widescreen</PresentationFormat>
  <Paragraphs>305</Paragraphs>
  <Slides>29</Slides>
  <Notes>21</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Arial Black</vt:lpstr>
      <vt:lpstr>Cambria Math</vt:lpstr>
      <vt:lpstr>Century Gothic</vt:lpstr>
      <vt:lpstr>Gill Sans</vt:lpstr>
      <vt:lpstr>Helvetica</vt:lpstr>
      <vt:lpstr>Times</vt:lpstr>
      <vt:lpstr>Trebuchet MS</vt:lpstr>
      <vt:lpstr>ORNL</vt:lpstr>
      <vt:lpstr>Nuclear Astrophysics Approaching the Exascale: Multi-physics Simulations of Stellar Explosions and Their Nucleosynthesis </vt:lpstr>
      <vt:lpstr>PowerPoint Presentation</vt:lpstr>
      <vt:lpstr>PowerPoint Presentation</vt:lpstr>
      <vt:lpstr>Supernova types</vt:lpstr>
      <vt:lpstr>Type Ia supernovae</vt:lpstr>
      <vt:lpstr>Core-collapse SNe</vt:lpstr>
      <vt:lpstr>CCSNe (cont.)</vt:lpstr>
      <vt:lpstr>Modern multi-dimensional CCSNe sims routinely explode</vt:lpstr>
      <vt:lpstr>These 2D models have been joined by several exploding 3D models </vt:lpstr>
      <vt:lpstr>CCSNe in nature are 3D</vt:lpstr>
      <vt:lpstr>FLASH code</vt:lpstr>
      <vt:lpstr>FLASH AMR</vt:lpstr>
      <vt:lpstr>Nuclear kinetics</vt:lpstr>
      <vt:lpstr>XNet</vt:lpstr>
      <vt:lpstr>A digression on stiffness</vt:lpstr>
      <vt:lpstr>PowerPoint Presentation</vt:lpstr>
      <vt:lpstr>Reaction networks</vt:lpstr>
      <vt:lpstr>More acceleration – equation of state</vt:lpstr>
      <vt:lpstr>FLASH AMR Optimization</vt:lpstr>
      <vt:lpstr>Multipole gravity solves using non-blocking communication</vt:lpstr>
      <vt:lpstr>Putting it all together: FLASH scaling results</vt:lpstr>
      <vt:lpstr>Hot off Summit: Extended CCSNe sims</vt:lpstr>
      <vt:lpstr>Hot off Summit…</vt:lpstr>
      <vt:lpstr>Hot off Summit…</vt:lpstr>
      <vt:lpstr>As promised, back to SNe Ia…</vt:lpstr>
      <vt:lpstr>PowerPoint Presentation</vt:lpstr>
      <vt:lpstr>PowerPoint Presentation</vt:lpstr>
      <vt:lpstr>PowerPoint Presentation</vt:lpstr>
      <vt:lpstr>Summary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cp:lastPrinted>2019-03-17T14:55:51Z</cp:lastPrinted>
  <dcterms:created xsi:type="dcterms:W3CDTF">2018-07-12T19:30:01Z</dcterms:created>
  <dcterms:modified xsi:type="dcterms:W3CDTF">2019-04-15T16:44:13Z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0x010100436BFB3AB80EA044897B163D651BE7CF</vt:lpwstr>
  </property>
  <property fmtid="{D5CDD505-2E9C-101B-9397-08002B2CF9AE}" pid="3" name="Order">
    <vt:r8>17100</vt:r8>
  </property>
  <property fmtid="{D5CDD505-2E9C-101B-9397-08002B2CF9AE}" pid="4" name="GUID">
    <vt:lpwstr>807f8008-f97c-4ee2-b67e-0f4712a80d66</vt:lpwstr>
  </property>
</Properties>
</file>