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28"/>
  </p:notesMasterIdLst>
  <p:sldIdLst>
    <p:sldId id="256" r:id="rId2"/>
    <p:sldId id="352" r:id="rId3"/>
    <p:sldId id="353" r:id="rId4"/>
    <p:sldId id="369" r:id="rId5"/>
    <p:sldId id="376" r:id="rId6"/>
    <p:sldId id="354" r:id="rId7"/>
    <p:sldId id="372" r:id="rId8"/>
    <p:sldId id="367" r:id="rId9"/>
    <p:sldId id="366" r:id="rId10"/>
    <p:sldId id="382" r:id="rId11"/>
    <p:sldId id="383" r:id="rId12"/>
    <p:sldId id="384" r:id="rId13"/>
    <p:sldId id="380" r:id="rId14"/>
    <p:sldId id="362" r:id="rId15"/>
    <p:sldId id="361" r:id="rId16"/>
    <p:sldId id="359" r:id="rId17"/>
    <p:sldId id="381" r:id="rId18"/>
    <p:sldId id="364" r:id="rId19"/>
    <p:sldId id="365" r:id="rId20"/>
    <p:sldId id="370" r:id="rId21"/>
    <p:sldId id="289" r:id="rId22"/>
    <p:sldId id="299" r:id="rId23"/>
    <p:sldId id="363" r:id="rId24"/>
    <p:sldId id="360" r:id="rId25"/>
    <p:sldId id="377" r:id="rId26"/>
    <p:sldId id="3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pe Javier Gonzalez Cataldo (mastema)" initials="FJGC(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CC"/>
    <a:srgbClr val="17B4B2"/>
    <a:srgbClr val="23FF06"/>
    <a:srgbClr val="FB0006"/>
    <a:srgbClr val="D93BCF"/>
    <a:srgbClr val="1B2AFA"/>
    <a:srgbClr val="1844F1"/>
    <a:srgbClr val="CCCD02"/>
    <a:srgbClr val="BBBC01"/>
    <a:srgbClr val="C6C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41" autoAdjust="0"/>
    <p:restoredTop sz="80858" autoAdjust="0"/>
  </p:normalViewPr>
  <p:slideViewPr>
    <p:cSldViewPr snapToGrid="0" snapToObjects="1">
      <p:cViewPr>
        <p:scale>
          <a:sx n="99" d="100"/>
          <a:sy n="99" d="100"/>
        </p:scale>
        <p:origin x="-776" y="-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994AB-10C0-304D-9BAC-DE2D36186F94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B6F9-234C-514A-9728-B7479EA4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9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lain"/>
            </a:pPr>
            <a:r>
              <a:rPr lang="en-US" baseline="0" dirty="0" smtClean="0"/>
              <a:t>Hello </a:t>
            </a:r>
            <a:r>
              <a:rPr lang="en-US" dirty="0" smtClean="0"/>
              <a:t>everyone.</a:t>
            </a:r>
            <a:r>
              <a:rPr lang="en-US" baseline="0" dirty="0" smtClean="0"/>
              <a:t> My name is FG. Postdoc at UCB</a:t>
            </a:r>
          </a:p>
          <a:p>
            <a:pPr marL="228600" indent="-228600">
              <a:buAutoNum type="arabicPlain"/>
            </a:pPr>
            <a:r>
              <a:rPr lang="en-US" baseline="0" dirty="0" smtClean="0"/>
              <a:t>And today I want to share with you results we have obtain in collaboration with BM from FPMD of MgSiO3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B6F9-234C-514A-9728-B7479EA4B7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1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B6F9-234C-514A-9728-B7479EA4B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B6F9-234C-514A-9728-B7479EA4B7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9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5" Type="http://schemas.openxmlformats.org/officeDocument/2006/relationships/image" Target="../media/image40.gif"/><Relationship Id="rId6" Type="http://schemas.openxmlformats.org/officeDocument/2006/relationships/image" Target="../media/image41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gif"/><Relationship Id="rId6" Type="http://schemas.openxmlformats.org/officeDocument/2006/relationships/image" Target="../media/image52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108" y="0"/>
            <a:ext cx="11463435" cy="1751944"/>
          </a:xfr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  <a:bevelB w="38100" h="38100" prst="angle"/>
            </a:sp3d>
          </a:bodyPr>
          <a:lstStyle/>
          <a:p>
            <a:r>
              <a:rPr lang="en-US" b="1" dirty="0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First Principles Calculations of the Equation of State of MgSiO</a:t>
            </a:r>
            <a:r>
              <a:rPr lang="en-US" b="1" baseline="-25000" dirty="0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b="1" dirty="0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in the </a:t>
            </a:r>
            <a:r>
              <a:rPr lang="en-US" b="1" dirty="0" err="1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Gigabar</a:t>
            </a:r>
            <a:r>
              <a:rPr lang="en-US" b="1" dirty="0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 Regime</a:t>
            </a:r>
            <a:endParaRPr lang="en-US" b="1" baseline="-25000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0708" y="4543690"/>
            <a:ext cx="8240233" cy="137027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</a:rPr>
              <a:t>Felipe González</a:t>
            </a:r>
            <a:br>
              <a:rPr lang="en-US" sz="2800" b="1" smtClean="0">
                <a:solidFill>
                  <a:srgbClr val="000000"/>
                </a:solidFill>
              </a:rPr>
            </a:br>
            <a:endParaRPr lang="en-US" sz="800" b="1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Francois </a:t>
            </a:r>
            <a:r>
              <a:rPr lang="en-US" dirty="0" err="1" smtClean="0">
                <a:solidFill>
                  <a:srgbClr val="000000"/>
                </a:solidFill>
              </a:rPr>
              <a:t>Soubiran</a:t>
            </a:r>
            <a:r>
              <a:rPr lang="en-US" dirty="0" smtClean="0">
                <a:solidFill>
                  <a:srgbClr val="000000"/>
                </a:solidFill>
              </a:rPr>
              <a:t>, Henry Peterson, </a:t>
            </a:r>
            <a:r>
              <a:rPr lang="en-US" dirty="0" err="1" smtClean="0">
                <a:solidFill>
                  <a:srgbClr val="000000"/>
                </a:solidFill>
              </a:rPr>
              <a:t>Burkhard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Militzer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University of California, Berkeley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4/9/2019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688" y="1861672"/>
            <a:ext cx="10594715" cy="646331"/>
          </a:xfrm>
          <a:prstGeom prst="rect">
            <a:avLst/>
          </a:prstGeom>
          <a:gradFill>
            <a:gsLst>
              <a:gs pos="76000">
                <a:schemeClr val="bg1"/>
              </a:gs>
              <a:gs pos="0">
                <a:srgbClr val="FFFF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PIMC + DFT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663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01" y="3123"/>
            <a:ext cx="784193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6581001"/>
            <a:ext cx="383575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Gonzalez-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Cataldo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&amp; 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Militzer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, AIP Conf. Proc. 2020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1" y="-205259"/>
            <a:ext cx="4413044" cy="177758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Hugoniot</a:t>
            </a:r>
            <a:br>
              <a:rPr lang="en-US" smtClean="0"/>
            </a:br>
            <a:r>
              <a:rPr lang="en-US" smtClean="0"/>
              <a:t>curve  MgSiO</a:t>
            </a:r>
            <a:r>
              <a:rPr lang="en-US" baseline="-2500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3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187" y="0"/>
            <a:ext cx="808968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10319" y="5808735"/>
            <a:ext cx="383575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Gonzalez-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Cataldo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&amp; 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Militzer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, AIP Conf. Proc. 2020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" y="-205259"/>
            <a:ext cx="4413044" cy="1777585"/>
          </a:xfrm>
        </p:spPr>
        <p:txBody>
          <a:bodyPr/>
          <a:lstStyle/>
          <a:p>
            <a:pPr algn="l"/>
            <a:r>
              <a:rPr lang="en-US" dirty="0" err="1" smtClean="0"/>
              <a:t>Hugoniot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curve  MgSiO</a:t>
            </a:r>
            <a:r>
              <a:rPr lang="en-US" baseline="-25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7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292" y="0"/>
            <a:ext cx="9093200" cy="662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1449" y="577645"/>
            <a:ext cx="29890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Soubiran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al., J. Chem. Phys. (2019)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" y="-205259"/>
            <a:ext cx="4413044" cy="1777585"/>
          </a:xfrm>
        </p:spPr>
        <p:txBody>
          <a:bodyPr/>
          <a:lstStyle/>
          <a:p>
            <a:pPr algn="l"/>
            <a:r>
              <a:rPr lang="en-US" dirty="0" err="1" smtClean="0"/>
              <a:t>Hugoniot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curve  </a:t>
            </a:r>
            <a:r>
              <a:rPr lang="en-US" dirty="0" err="1" smtClean="0"/>
              <a:t>MgO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1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67" y="1600201"/>
            <a:ext cx="11233661" cy="434340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Computational Techniques</a:t>
            </a:r>
          </a:p>
          <a:p>
            <a:pPr marL="793750" lvl="1" indent="-457200"/>
            <a:r>
              <a:rPr lang="en-US" sz="3000" dirty="0" smtClean="0"/>
              <a:t>Path Integral Monte Carlo (</a:t>
            </a:r>
            <a:r>
              <a:rPr lang="en-US" sz="3000" b="1" dirty="0" smtClean="0"/>
              <a:t>PIMC</a:t>
            </a:r>
            <a:r>
              <a:rPr lang="en-US" sz="3000" dirty="0" smtClean="0"/>
              <a:t>)</a:t>
            </a:r>
          </a:p>
          <a:p>
            <a:pPr marL="793750" lvl="1" indent="-457200"/>
            <a:r>
              <a:rPr lang="en-US" sz="3000" dirty="0" smtClean="0"/>
              <a:t>Density Functional Theory Molecular Dynamics (</a:t>
            </a:r>
            <a:r>
              <a:rPr lang="en-US" sz="3000" b="1" dirty="0" smtClean="0"/>
              <a:t>DFT-MD</a:t>
            </a:r>
            <a:r>
              <a:rPr lang="en-US" sz="3000" dirty="0" smtClean="0"/>
              <a:t>)</a:t>
            </a:r>
          </a:p>
          <a:p>
            <a:pPr marL="793750" lvl="1" indent="-457200"/>
            <a:r>
              <a:rPr lang="en-US" sz="3000" dirty="0" smtClean="0"/>
              <a:t>EOS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err="1" smtClean="0"/>
              <a:t>Hugoniot</a:t>
            </a:r>
            <a:r>
              <a:rPr lang="en-US" sz="3200" dirty="0" smtClean="0"/>
              <a:t> curves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Ionization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Atomic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Conclusions and Implications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198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860612"/>
          </a:xfrm>
        </p:spPr>
        <p:txBody>
          <a:bodyPr/>
          <a:lstStyle/>
          <a:p>
            <a:r>
              <a:rPr lang="en-US" dirty="0" smtClean="0"/>
              <a:t>Ionization of K-shell (1s)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16653" y="2812372"/>
            <a:ext cx="11354462" cy="4045628"/>
            <a:chOff x="246362" y="1766527"/>
            <a:chExt cx="11354462" cy="40456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4" r="-42" b="73349"/>
            <a:stretch/>
          </p:blipFill>
          <p:spPr>
            <a:xfrm>
              <a:off x="246362" y="1766527"/>
              <a:ext cx="11354462" cy="355701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-35" t="96666" r="35" b="-666"/>
            <a:stretch/>
          </p:blipFill>
          <p:spPr>
            <a:xfrm>
              <a:off x="246362" y="5278534"/>
              <a:ext cx="11343562" cy="53362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504"/>
            <a:ext cx="4287158" cy="1138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3886" y="144336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Nucleus-electron pair </a:t>
            </a:r>
            <a:r>
              <a:rPr lang="en-US" b="1" dirty="0" smtClean="0"/>
              <a:t>correlation function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994710" y="19034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9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504"/>
            <a:ext cx="4287158" cy="1138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0"/>
            <a:ext cx="5831412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3475" y="2919948"/>
            <a:ext cx="11354462" cy="4045628"/>
            <a:chOff x="246362" y="1766527"/>
            <a:chExt cx="11354462" cy="40456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4" r="-42" b="73349"/>
            <a:stretch/>
          </p:blipFill>
          <p:spPr>
            <a:xfrm>
              <a:off x="246362" y="1766527"/>
              <a:ext cx="11354462" cy="35570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-35" t="96666" r="35" b="-666"/>
            <a:stretch/>
          </p:blipFill>
          <p:spPr>
            <a:xfrm>
              <a:off x="246362" y="5278534"/>
              <a:ext cx="11343562" cy="5336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965094" y="843197"/>
            <a:ext cx="139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K-shell ionization at 10</a:t>
            </a:r>
            <a:r>
              <a:rPr lang="en-US" baseline="30000" dirty="0" smtClean="0"/>
              <a:t>6</a:t>
            </a:r>
            <a:r>
              <a:rPr lang="en-US" dirty="0" smtClean="0"/>
              <a:t> 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65094" y="1996618"/>
            <a:ext cx="139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Atoms fully ionized at 30 x 10</a:t>
            </a:r>
            <a:r>
              <a:rPr lang="en-US" baseline="30000" dirty="0" smtClean="0"/>
              <a:t>6</a:t>
            </a:r>
            <a:r>
              <a:rPr lang="en-US" dirty="0" smtClean="0"/>
              <a:t>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9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1 L -0.06693 -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-8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00963 -0.5655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2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409"/>
            <a:ext cx="9213563" cy="5326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042" y="1556009"/>
            <a:ext cx="3293415" cy="10857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8399" y="107576"/>
            <a:ext cx="10723035" cy="860612"/>
          </a:xfrm>
        </p:spPr>
        <p:txBody>
          <a:bodyPr/>
          <a:lstStyle/>
          <a:p>
            <a:r>
              <a:rPr lang="en-US" dirty="0" err="1" smtClean="0"/>
              <a:t>Grüneisen</a:t>
            </a:r>
            <a:r>
              <a:rPr lang="en-US" dirty="0" smtClean="0"/>
              <a:t> Parameter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51" y="1518558"/>
            <a:ext cx="2997200" cy="1143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3434" t="6010" r="22340" b="84528"/>
          <a:stretch/>
        </p:blipFill>
        <p:spPr>
          <a:xfrm>
            <a:off x="4927592" y="1849280"/>
            <a:ext cx="2232000" cy="503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9" r="46474"/>
          <a:stretch/>
        </p:blipFill>
        <p:spPr>
          <a:xfrm>
            <a:off x="0" y="1531409"/>
            <a:ext cx="4932000" cy="5326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999" y="6286500"/>
            <a:ext cx="359229" cy="391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72" y="981039"/>
            <a:ext cx="6134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4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57435 -0.19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95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28372 -0.010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67" y="1600201"/>
            <a:ext cx="11233661" cy="43434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Computational Techniques</a:t>
            </a:r>
          </a:p>
          <a:p>
            <a:pPr marL="793750" lvl="1" indent="-457200"/>
            <a:r>
              <a:rPr lang="en-US" sz="3000" dirty="0" smtClean="0"/>
              <a:t>Path Integral Monte Carlo (</a:t>
            </a:r>
            <a:r>
              <a:rPr lang="en-US" sz="3000" b="1" dirty="0" smtClean="0"/>
              <a:t>PIMC</a:t>
            </a:r>
            <a:r>
              <a:rPr lang="en-US" sz="3000" dirty="0" smtClean="0"/>
              <a:t>)</a:t>
            </a:r>
          </a:p>
          <a:p>
            <a:pPr marL="793750" lvl="1" indent="-457200"/>
            <a:r>
              <a:rPr lang="en-US" sz="3000" dirty="0" smtClean="0"/>
              <a:t>Density Functional Theory Molecular Dynamics (</a:t>
            </a:r>
            <a:r>
              <a:rPr lang="en-US" sz="3000" b="1" dirty="0" smtClean="0"/>
              <a:t>DFT-MD</a:t>
            </a:r>
            <a:r>
              <a:rPr lang="en-US" sz="30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EOS and </a:t>
            </a:r>
            <a:r>
              <a:rPr lang="en-US" sz="3200" dirty="0" err="1" smtClean="0"/>
              <a:t>Hugoniot</a:t>
            </a:r>
            <a:r>
              <a:rPr lang="en-US" sz="3200" dirty="0" smtClean="0"/>
              <a:t> curves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Ionization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Atomic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Conclusions and Implications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5853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27" y="-102815"/>
            <a:ext cx="3250401" cy="2437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03" y="4310362"/>
            <a:ext cx="3396851" cy="2547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27" y="2034310"/>
            <a:ext cx="3250401" cy="243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24" y="-585952"/>
            <a:ext cx="406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869" y="0"/>
            <a:ext cx="470475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086221"/>
            <a:ext cx="5454868" cy="47717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7829" y="2334986"/>
            <a:ext cx="4735286" cy="232503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9"/>
          <p:cNvSpPr>
            <a:spLocks noGrp="1"/>
          </p:cNvSpPr>
          <p:nvPr>
            <p:ph type="title"/>
          </p:nvPr>
        </p:nvSpPr>
        <p:spPr>
          <a:xfrm>
            <a:off x="1" y="3123"/>
            <a:ext cx="3412670" cy="2210603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/>
              <a:t>Radial</a:t>
            </a:r>
            <a:br>
              <a:rPr lang="en-US" dirty="0" smtClean="0"/>
            </a:br>
            <a:r>
              <a:rPr lang="en-US" dirty="0" smtClean="0"/>
              <a:t>Distribution</a:t>
            </a:r>
            <a:br>
              <a:rPr lang="en-US" dirty="0" smtClean="0"/>
            </a:br>
            <a:r>
              <a:rPr lang="en-US" dirty="0" smtClean="0"/>
              <a:t>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0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23" y="0"/>
            <a:ext cx="9221658" cy="68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0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452" y="3572300"/>
            <a:ext cx="5007548" cy="3310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82479" y="5582121"/>
            <a:ext cx="76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 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9448" y="1084549"/>
            <a:ext cx="4055954" cy="4343400"/>
          </a:xfrm>
        </p:spPr>
        <p:txBody>
          <a:bodyPr/>
          <a:lstStyle/>
          <a:p>
            <a:r>
              <a:rPr lang="en-US" dirty="0" err="1" smtClean="0"/>
              <a:t>Exoplanet</a:t>
            </a:r>
            <a:r>
              <a:rPr lang="en-US" dirty="0" smtClean="0"/>
              <a:t> interiors</a:t>
            </a:r>
          </a:p>
          <a:p>
            <a:r>
              <a:rPr lang="en-US" dirty="0" smtClean="0"/>
              <a:t>Neutron stellar atmospheres</a:t>
            </a:r>
          </a:p>
          <a:p>
            <a:r>
              <a:rPr lang="en-US" dirty="0" smtClean="0"/>
              <a:t>Inertial </a:t>
            </a:r>
            <a:r>
              <a:rPr lang="en-US" dirty="0"/>
              <a:t>confinement </a:t>
            </a:r>
            <a:r>
              <a:rPr lang="en-US" dirty="0" smtClean="0"/>
              <a:t>fusion (NIF, OMEGA, LIL)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9880" y="6488668"/>
            <a:ext cx="25849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 smtClean="0"/>
              <a:t>www.lanl.gov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93" y="766760"/>
            <a:ext cx="7130755" cy="5799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569" y="894958"/>
            <a:ext cx="1476159" cy="11071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93618" y="1786941"/>
            <a:ext cx="1506117" cy="2893052"/>
          </a:xfrm>
          <a:prstGeom prst="rect">
            <a:avLst/>
          </a:prstGeom>
          <a:solidFill>
            <a:schemeClr val="tx2">
              <a:lumMod val="50000"/>
              <a:lumOff val="50000"/>
              <a:alpha val="50000"/>
            </a:schemeClr>
          </a:solidFill>
          <a:ln>
            <a:solidFill>
              <a:schemeClr val="accent3">
                <a:alpha val="26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0" y="4009125"/>
            <a:ext cx="739063" cy="739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8297" y="4608250"/>
            <a:ext cx="498862" cy="493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020" y="2427120"/>
            <a:ext cx="1381882" cy="8291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40932" y="6265343"/>
            <a:ext cx="210195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Millot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al., Science 2015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4776" y="3543215"/>
            <a:ext cx="3928933" cy="3333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19573" y="5212789"/>
            <a:ext cx="42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41501" y="6606160"/>
            <a:ext cx="215049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Smith et al., Nat. 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Ast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2018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5010" y="2838588"/>
            <a:ext cx="9973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MgSiO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9" name="Title 9"/>
          <p:cNvSpPr>
            <a:spLocks noGrp="1"/>
          </p:cNvSpPr>
          <p:nvPr>
            <p:ph type="title"/>
          </p:nvPr>
        </p:nvSpPr>
        <p:spPr>
          <a:xfrm>
            <a:off x="135322" y="24288"/>
            <a:ext cx="11783431" cy="860612"/>
          </a:xfrm>
          <a:solidFill>
            <a:schemeClr val="bg1">
              <a:lumMod val="85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extrusionH="76200"/>
        </p:spPr>
        <p:txBody>
          <a:bodyPr/>
          <a:lstStyle/>
          <a:p>
            <a:r>
              <a:rPr lang="en-US" dirty="0" smtClean="0"/>
              <a:t>Warm Dense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1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uiExpand="1" build="p"/>
      <p:bldP spid="13" grpId="0" animBg="1"/>
      <p:bldP spid="16" grpId="0" animBg="1"/>
      <p:bldP spid="7" grpId="0"/>
      <p:bldP spid="8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Consistent EOS of MgSiO</a:t>
            </a:r>
            <a:r>
              <a:rPr lang="en-US" baseline="-25000" dirty="0">
                <a:sym typeface="Wingdings"/>
              </a:rPr>
              <a:t>3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PIMC+DFT </a:t>
            </a:r>
            <a:r>
              <a:rPr lang="en-US" dirty="0" smtClean="0">
                <a:sym typeface="Wingdings"/>
              </a:rPr>
              <a:t>(10</a:t>
            </a:r>
            <a:r>
              <a:rPr lang="en-US" baseline="30000" dirty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—10</a:t>
            </a:r>
            <a:r>
              <a:rPr lang="en-US" baseline="30000" dirty="0" smtClean="0">
                <a:sym typeface="Wingdings"/>
              </a:rPr>
              <a:t>8</a:t>
            </a:r>
            <a:r>
              <a:rPr lang="en-US" dirty="0" smtClean="0">
                <a:sym typeface="Wingdings"/>
              </a:rPr>
              <a:t> K, 6—65 g/cc )</a:t>
            </a:r>
            <a:r>
              <a:rPr lang="en-US" dirty="0">
                <a:sym typeface="Wingdings"/>
              </a:rPr>
              <a:t/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 Hydrodynamic codes</a:t>
            </a:r>
            <a:endParaRPr lang="en-US" baseline="-25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 ionization of the K</a:t>
            </a:r>
            <a:r>
              <a:rPr lang="en-US" dirty="0" smtClean="0">
                <a:sym typeface="Wingdings"/>
              </a:rPr>
              <a:t>-shell </a:t>
            </a:r>
            <a:r>
              <a:rPr lang="en-US" dirty="0">
                <a:sym typeface="Wingdings"/>
              </a:rPr>
              <a:t>below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6</a:t>
            </a:r>
            <a:r>
              <a:rPr lang="en-US" dirty="0" smtClean="0">
                <a:sym typeface="Wingdings"/>
              </a:rPr>
              <a:t> K.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ym typeface="Wingdings"/>
              </a:rPr>
              <a:t>Grüneisen</a:t>
            </a:r>
            <a:r>
              <a:rPr lang="en-US" dirty="0" smtClean="0">
                <a:sym typeface="Wingdings"/>
              </a:rPr>
              <a:t> parameter does not depend on volume above 2x10</a:t>
            </a:r>
            <a:r>
              <a:rPr lang="en-US" baseline="30000" dirty="0" smtClean="0">
                <a:sym typeface="Wingdings"/>
              </a:rPr>
              <a:t>6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K.</a:t>
            </a:r>
            <a:endParaRPr lang="en-US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Principal </a:t>
            </a:r>
            <a:r>
              <a:rPr lang="en-US" dirty="0" err="1" smtClean="0"/>
              <a:t>Hugoniot</a:t>
            </a:r>
            <a:r>
              <a:rPr lang="en-US" dirty="0" smtClean="0"/>
              <a:t> consistent with experiments.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Hugoniot</a:t>
            </a:r>
            <a:r>
              <a:rPr lang="en-US" dirty="0" smtClean="0"/>
              <a:t> max. comp. ratio at </a:t>
            </a:r>
            <a:r>
              <a:rPr lang="en-US" b="1" dirty="0" smtClean="0"/>
              <a:t>4.7-fold</a:t>
            </a:r>
            <a:r>
              <a:rPr lang="en-US" dirty="0" smtClean="0"/>
              <a:t> </a:t>
            </a:r>
            <a:r>
              <a:rPr lang="en-US" dirty="0"/>
              <a:t>(15 g/cc</a:t>
            </a:r>
            <a:r>
              <a:rPr lang="en-US" dirty="0" smtClean="0"/>
              <a:t>):</a:t>
            </a:r>
            <a:br>
              <a:rPr lang="en-US" dirty="0" smtClean="0"/>
            </a:br>
            <a:r>
              <a:rPr lang="en-US" dirty="0" smtClean="0"/>
              <a:t>	P ~ </a:t>
            </a:r>
            <a:r>
              <a:rPr lang="en-US" b="1" dirty="0" smtClean="0"/>
              <a:t>400 000 </a:t>
            </a:r>
            <a:r>
              <a:rPr lang="en-US" b="1" dirty="0" err="1" smtClean="0"/>
              <a:t>GPa</a:t>
            </a:r>
            <a:r>
              <a:rPr lang="en-US" dirty="0" smtClean="0"/>
              <a:t>, T ~ </a:t>
            </a:r>
            <a:r>
              <a:rPr lang="en-US" b="1" dirty="0" smtClean="0">
                <a:sym typeface="Wingdings"/>
              </a:rPr>
              <a:t>5x10</a:t>
            </a:r>
            <a:r>
              <a:rPr lang="en-US" b="1" baseline="30000" dirty="0" smtClean="0">
                <a:sym typeface="Wingdings"/>
              </a:rPr>
              <a:t>6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>
                <a:sym typeface="Wingdings"/>
              </a:rPr>
              <a:t>K</a:t>
            </a:r>
            <a:r>
              <a:rPr lang="en-US" dirty="0">
                <a:sym typeface="Wingding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0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642" y="2788046"/>
            <a:ext cx="8610600" cy="1293028"/>
          </a:xfrm>
        </p:spPr>
        <p:txBody>
          <a:bodyPr/>
          <a:lstStyle/>
          <a:p>
            <a:pPr algn="ctr"/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67" y="4720646"/>
            <a:ext cx="2495550" cy="847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58" y="4720646"/>
            <a:ext cx="6818376" cy="258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198674"/>
            <a:ext cx="4000500" cy="162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58" y="647737"/>
            <a:ext cx="5113642" cy="145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134"/>
            <a:ext cx="3451902" cy="12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642" y="2788046"/>
            <a:ext cx="8610600" cy="1293028"/>
          </a:xfrm>
        </p:spPr>
        <p:txBody>
          <a:bodyPr/>
          <a:lstStyle/>
          <a:p>
            <a:pPr algn="ctr"/>
            <a:r>
              <a:rPr lang="en-US" dirty="0" smtClean="0"/>
              <a:t>Supplementary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4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04" y="4519014"/>
            <a:ext cx="3118646" cy="23389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27" y="2334986"/>
            <a:ext cx="3250400" cy="2437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01" y="0"/>
            <a:ext cx="3470544" cy="2602908"/>
          </a:xfrm>
          <a:prstGeom prst="rect">
            <a:avLst/>
          </a:prstGeom>
        </p:spPr>
      </p:pic>
      <p:pic>
        <p:nvPicPr>
          <p:cNvPr id="7" name="Picture 6" descr="MgSiO272-8000-820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8" y="-447514"/>
            <a:ext cx="4064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869" y="0"/>
            <a:ext cx="47047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086221"/>
            <a:ext cx="5454868" cy="477177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7829" y="2334986"/>
            <a:ext cx="4735286" cy="232503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9"/>
          <p:cNvSpPr>
            <a:spLocks noGrp="1"/>
          </p:cNvSpPr>
          <p:nvPr>
            <p:ph type="title"/>
          </p:nvPr>
        </p:nvSpPr>
        <p:spPr>
          <a:xfrm>
            <a:off x="1" y="3123"/>
            <a:ext cx="3660844" cy="2210603"/>
          </a:xfrm>
        </p:spPr>
        <p:txBody>
          <a:bodyPr/>
          <a:lstStyle/>
          <a:p>
            <a:pPr algn="l"/>
            <a:r>
              <a:rPr lang="en-US" dirty="0" smtClean="0"/>
              <a:t>Radial</a:t>
            </a:r>
            <a:br>
              <a:rPr lang="en-US" dirty="0" smtClean="0"/>
            </a:br>
            <a:r>
              <a:rPr lang="en-US" dirty="0" smtClean="0"/>
              <a:t>Distribution</a:t>
            </a:r>
            <a:br>
              <a:rPr lang="en-US" dirty="0" smtClean="0"/>
            </a:br>
            <a:r>
              <a:rPr lang="en-US" dirty="0" smtClean="0"/>
              <a:t>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5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860612"/>
          </a:xfrm>
        </p:spPr>
        <p:txBody>
          <a:bodyPr/>
          <a:lstStyle/>
          <a:p>
            <a:r>
              <a:rPr lang="en-US" dirty="0" err="1" smtClean="0"/>
              <a:t>Grüneisen</a:t>
            </a:r>
            <a:r>
              <a:rPr lang="en-US" dirty="0" smtClean="0"/>
              <a:t> Parameter Derivation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334" y="4209294"/>
            <a:ext cx="34671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84" y="1494727"/>
            <a:ext cx="111506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684" y="3380361"/>
            <a:ext cx="749300" cy="482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7172779" y="2237361"/>
            <a:ext cx="391886" cy="1455304"/>
          </a:xfrm>
          <a:prstGeom prst="leftBrace">
            <a:avLst/>
          </a:prstGeom>
          <a:ln>
            <a:solidFill>
              <a:srgbClr val="FF0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84" y="5698627"/>
            <a:ext cx="6807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0"/>
            <a:ext cx="585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0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0"/>
            <a:ext cx="585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7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5322" y="24288"/>
            <a:ext cx="11783431" cy="860612"/>
          </a:xfrm>
          <a:solidFill>
            <a:schemeClr val="bg1">
              <a:lumMod val="85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extrusionH="76200"/>
        </p:spPr>
        <p:txBody>
          <a:bodyPr/>
          <a:lstStyle/>
          <a:p>
            <a:r>
              <a:rPr lang="en-US" dirty="0" smtClean="0"/>
              <a:t>Warm Dense Matter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8693" y="766760"/>
            <a:ext cx="7130755" cy="5799681"/>
            <a:chOff x="-19880" y="166727"/>
            <a:chExt cx="7620000" cy="6197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880" y="166727"/>
              <a:ext cx="7620000" cy="61976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92004" y="1256903"/>
              <a:ext cx="1609453" cy="3091546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50000"/>
              </a:schemeClr>
            </a:solidFill>
            <a:ln>
              <a:solidFill>
                <a:schemeClr val="accent3">
                  <a:alpha val="26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709" y="3631552"/>
              <a:ext cx="789771" cy="7897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15888" y="4271784"/>
              <a:ext cx="533089" cy="52706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4020"/>
            <a:ext cx="6749147" cy="590398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695412" y="5286409"/>
            <a:ext cx="4055954" cy="1571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0.1−fold to 20−fold</a:t>
            </a:r>
            <a:endParaRPr lang="en-US" sz="2000" b="1" dirty="0" smtClean="0">
              <a:solidFill>
                <a:srgbClr val="FFC0CC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DFT-MD</a:t>
            </a:r>
            <a:endParaRPr lang="en-US" dirty="0"/>
          </a:p>
          <a:p>
            <a:r>
              <a:rPr lang="en-US" b="1" dirty="0">
                <a:solidFill>
                  <a:srgbClr val="FFC0CC"/>
                </a:solidFill>
              </a:rPr>
              <a:t>PIMC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060223" y="1342037"/>
            <a:ext cx="0" cy="4809709"/>
          </a:xfrm>
          <a:prstGeom prst="line">
            <a:avLst/>
          </a:prstGeom>
          <a:ln w="76200" cmpd="sng">
            <a:solidFill>
              <a:srgbClr val="23FF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84" y="6230137"/>
            <a:ext cx="245528" cy="20592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677" y="3513825"/>
            <a:ext cx="3416300" cy="4953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cxnSp>
        <p:nvCxnSpPr>
          <p:cNvPr id="3" name="Straight Connector 2"/>
          <p:cNvCxnSpPr/>
          <p:nvPr/>
        </p:nvCxnSpPr>
        <p:spPr>
          <a:xfrm flipH="1" flipV="1">
            <a:off x="6597575" y="1308966"/>
            <a:ext cx="2167182" cy="254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597574" y="2949677"/>
            <a:ext cx="2167183" cy="3202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78203" y="1291762"/>
            <a:ext cx="5819371" cy="263897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78202" y="3933354"/>
            <a:ext cx="5819371" cy="221839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483E-6 -3.40583E-6 L 0.43904 -0.1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6" y="-86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67" y="1600201"/>
            <a:ext cx="11233661" cy="43434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Computational Techniques</a:t>
            </a:r>
          </a:p>
          <a:p>
            <a:pPr marL="793750" lvl="1" indent="-457200"/>
            <a:r>
              <a:rPr lang="en-US" sz="3000" dirty="0" smtClean="0"/>
              <a:t>Path Integral Monte Carlo (</a:t>
            </a:r>
            <a:r>
              <a:rPr lang="en-US" sz="3000" b="1" dirty="0" smtClean="0"/>
              <a:t>PIMC</a:t>
            </a:r>
            <a:r>
              <a:rPr lang="en-US" sz="3000" dirty="0" smtClean="0"/>
              <a:t>)</a:t>
            </a:r>
          </a:p>
          <a:p>
            <a:pPr marL="793750" lvl="1" indent="-457200"/>
            <a:r>
              <a:rPr lang="en-US" sz="3000" dirty="0" smtClean="0"/>
              <a:t>Density Functional Theory Molecular Dynamics (</a:t>
            </a:r>
            <a:r>
              <a:rPr lang="en-US" sz="3000" b="1" dirty="0" smtClean="0"/>
              <a:t>DFT-MD</a:t>
            </a:r>
            <a:r>
              <a:rPr lang="en-US" sz="30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EOS and </a:t>
            </a:r>
            <a:r>
              <a:rPr lang="en-US" sz="3200" dirty="0" err="1" smtClean="0"/>
              <a:t>Hugoniot</a:t>
            </a:r>
            <a:r>
              <a:rPr lang="en-US" sz="3200" dirty="0" smtClean="0"/>
              <a:t> curves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Ionization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Atomic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Conclusions and Implications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8347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3443" y="259976"/>
            <a:ext cx="4499200" cy="1336956"/>
          </a:xfrm>
        </p:spPr>
        <p:txBody>
          <a:bodyPr/>
          <a:lstStyle/>
          <a:p>
            <a:r>
              <a:rPr lang="en-US" dirty="0" smtClean="0"/>
              <a:t>Path Integral Monte Carlo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4767" y="259976"/>
            <a:ext cx="620945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Density Functional Theory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514" y="4701915"/>
            <a:ext cx="2277486" cy="2156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37" y="1596932"/>
            <a:ext cx="5081691" cy="2901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124" y="4606561"/>
            <a:ext cx="3324390" cy="225143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32368" y="1600201"/>
            <a:ext cx="4649102" cy="4343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68" y="1808119"/>
            <a:ext cx="5230117" cy="75073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989699" y="2649625"/>
            <a:ext cx="531605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Kohn-Sham equations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XC </a:t>
            </a:r>
            <a:r>
              <a:rPr lang="en-US" sz="3200" dirty="0" err="1" smtClean="0"/>
              <a:t>Func</a:t>
            </a:r>
            <a:r>
              <a:rPr lang="en-US" sz="3200" dirty="0" smtClean="0"/>
              <a:t>. : LDA / GGA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Pseudopotentials (frozen cores)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endParaRPr lang="en-US" sz="3200" dirty="0" smtClean="0"/>
          </a:p>
        </p:txBody>
      </p:sp>
      <p:pic>
        <p:nvPicPr>
          <p:cNvPr id="5124" name="Picture 4" descr="begin{figure}\begin{center}&#10;\epsfysize =6cm \epsffile{vasp.epsi}&#10;\end{center}\end{figure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95" y="5418543"/>
            <a:ext cx="2684894" cy="14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6735" y="4174994"/>
            <a:ext cx="3820646" cy="646331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ALL ELECTRON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4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68" y="968188"/>
            <a:ext cx="5030881" cy="5889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449" y="968188"/>
            <a:ext cx="5030881" cy="5889812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860612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r>
              <a:rPr lang="en-US" dirty="0" smtClean="0"/>
              <a:t>Consistent EOS: PIMC + DFT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057" y="4111346"/>
            <a:ext cx="4499943" cy="27466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9783" y="1099252"/>
            <a:ext cx="261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 Rankine </a:t>
            </a:r>
            <a:r>
              <a:rPr lang="en-US" dirty="0" err="1" smtClean="0">
                <a:sym typeface="Wingdings"/>
              </a:rPr>
              <a:t>Hugoniot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783" y="4107145"/>
            <a:ext cx="3135895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290"/>
            <a:ext cx="7402880" cy="5501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990" y="968188"/>
            <a:ext cx="3886688" cy="3240382"/>
          </a:xfrm>
          <a:prstGeom prst="rect">
            <a:avLst/>
          </a:prstGeom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860612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r>
              <a:rPr lang="en-US" smtClean="0"/>
              <a:t>Equation of state of MgSiO</a:t>
            </a:r>
            <a:r>
              <a:rPr lang="en-US" baseline="-25000" smtClean="0"/>
              <a:t>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73" y="998168"/>
            <a:ext cx="6959600" cy="571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59477" y="859668"/>
            <a:ext cx="231313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Fratanduono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al., PRB 2018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78866" y="4159751"/>
            <a:ext cx="174919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Bolis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al., PRB 2018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62568"/>
            <a:ext cx="275815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Gonzalez-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Cataldo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al., PRB 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2020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6216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620" y="0"/>
            <a:ext cx="8315838" cy="6858000"/>
          </a:xfrm>
          <a:prstGeom prst="rect">
            <a:avLst/>
          </a:prstGeom>
        </p:spPr>
      </p:pic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1" y="-205259"/>
            <a:ext cx="4413044" cy="1777585"/>
          </a:xfrm>
        </p:spPr>
        <p:txBody>
          <a:bodyPr/>
          <a:lstStyle/>
          <a:p>
            <a:pPr algn="l"/>
            <a:r>
              <a:rPr lang="en-US" dirty="0" err="1" smtClean="0"/>
              <a:t>Hugoniot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curve  MgSiO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73" y="3328457"/>
            <a:ext cx="2578100" cy="43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73" y="2412126"/>
            <a:ext cx="1765300" cy="48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4775"/>
            <a:ext cx="3660845" cy="3202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00433" y="5664630"/>
            <a:ext cx="275815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Gonzalez-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Cataldo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al., PRB 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2020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9582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389" y="29981"/>
            <a:ext cx="7931984" cy="6741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3257707"/>
            <a:ext cx="3479800" cy="2857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599867" y="3434264"/>
            <a:ext cx="2172719" cy="795709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73" y="2392195"/>
            <a:ext cx="11303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4775"/>
            <a:ext cx="3660845" cy="3202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1281" y="5626148"/>
            <a:ext cx="275815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Gonzalez-</a:t>
            </a:r>
            <a:r>
              <a:rPr lang="en-US" sz="1200" dirty="0" err="1" smtClean="0">
                <a:ln>
                  <a:solidFill>
                    <a:srgbClr val="000000"/>
                  </a:solidFill>
                </a:ln>
              </a:rPr>
              <a:t>Cataldo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 et 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al., PRB </a:t>
            </a:r>
            <a:r>
              <a:rPr lang="en-US" sz="1200" dirty="0" smtClean="0">
                <a:ln>
                  <a:solidFill>
                    <a:srgbClr val="000000"/>
                  </a:solidFill>
                </a:ln>
              </a:rPr>
              <a:t>2020</a:t>
            </a:r>
            <a:endParaRPr lang="en-US" sz="1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1" y="-205259"/>
            <a:ext cx="4413044" cy="177758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Hugoniot</a:t>
            </a:r>
            <a:br>
              <a:rPr lang="en-US" smtClean="0"/>
            </a:br>
            <a:r>
              <a:rPr lang="en-US" smtClean="0"/>
              <a:t>curve  MgSiO</a:t>
            </a:r>
            <a:r>
              <a:rPr lang="en-US" baseline="-2500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7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26806</TotalTime>
  <Words>387</Words>
  <Application>Microsoft Macintosh PowerPoint</Application>
  <PresentationFormat>Custom</PresentationFormat>
  <Paragraphs>91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Breeze</vt:lpstr>
      <vt:lpstr>First Principles Calculations of the Equation of State of MgSiO3 in the Gigabar Regime</vt:lpstr>
      <vt:lpstr>Warm Dense Matter</vt:lpstr>
      <vt:lpstr>Warm Dense Matter</vt:lpstr>
      <vt:lpstr>OUTLINE</vt:lpstr>
      <vt:lpstr>Path Integral Monte Carlo</vt:lpstr>
      <vt:lpstr>Consistent EOS: PIMC + DFT</vt:lpstr>
      <vt:lpstr>Equation of state of MgSiO3</vt:lpstr>
      <vt:lpstr>Hugoniot curve  MgSiO3</vt:lpstr>
      <vt:lpstr>PowerPoint Presentation</vt:lpstr>
      <vt:lpstr>PowerPoint Presentation</vt:lpstr>
      <vt:lpstr>Hugoniot curve  MgSiO3</vt:lpstr>
      <vt:lpstr>Hugoniot curve  MgO</vt:lpstr>
      <vt:lpstr>OUTLINE</vt:lpstr>
      <vt:lpstr>Ionization of K-shell (1s)</vt:lpstr>
      <vt:lpstr>PowerPoint Presentation</vt:lpstr>
      <vt:lpstr>Grüneisen Parameter</vt:lpstr>
      <vt:lpstr>OUTLINE</vt:lpstr>
      <vt:lpstr>Radial Distribution Function</vt:lpstr>
      <vt:lpstr>PowerPoint Presentation</vt:lpstr>
      <vt:lpstr>CONCLUSIONS</vt:lpstr>
      <vt:lpstr>Thanks!</vt:lpstr>
      <vt:lpstr>Supplementary material</vt:lpstr>
      <vt:lpstr>Radial Distribution Function</vt:lpstr>
      <vt:lpstr>Grüneisen Parameter Derivation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iron at the interior of giant planets</dc:title>
  <dc:creator>Felipe Javier Gonzalez Cataldo (mastema)</dc:creator>
  <cp:lastModifiedBy>Felipe Gonzalez</cp:lastModifiedBy>
  <cp:revision>512</cp:revision>
  <cp:lastPrinted>2019-04-07T03:20:51Z</cp:lastPrinted>
  <dcterms:created xsi:type="dcterms:W3CDTF">2017-11-21T07:43:58Z</dcterms:created>
  <dcterms:modified xsi:type="dcterms:W3CDTF">2020-03-13T19:48:17Z</dcterms:modified>
</cp:coreProperties>
</file>